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14" r:id="rId13"/>
    <p:sldId id="267" r:id="rId14"/>
    <p:sldId id="268" r:id="rId15"/>
    <p:sldId id="269" r:id="rId16"/>
    <p:sldId id="270" r:id="rId17"/>
    <p:sldId id="272" r:id="rId18"/>
    <p:sldId id="274" r:id="rId19"/>
    <p:sldId id="273" r:id="rId20"/>
    <p:sldId id="271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96" r:id="rId31"/>
    <p:sldId id="297" r:id="rId32"/>
    <p:sldId id="286" r:id="rId33"/>
    <p:sldId id="287" r:id="rId34"/>
    <p:sldId id="288" r:id="rId35"/>
    <p:sldId id="289" r:id="rId36"/>
    <p:sldId id="290" r:id="rId37"/>
    <p:sldId id="285" r:id="rId38"/>
    <p:sldId id="294" r:id="rId39"/>
    <p:sldId id="293" r:id="rId40"/>
    <p:sldId id="295" r:id="rId41"/>
    <p:sldId id="292" r:id="rId42"/>
    <p:sldId id="298" r:id="rId43"/>
    <p:sldId id="291" r:id="rId44"/>
    <p:sldId id="299" r:id="rId45"/>
    <p:sldId id="300" r:id="rId46"/>
    <p:sldId id="304" r:id="rId47"/>
    <p:sldId id="303" r:id="rId48"/>
    <p:sldId id="301" r:id="rId49"/>
    <p:sldId id="302" r:id="rId50"/>
    <p:sldId id="315" r:id="rId51"/>
    <p:sldId id="305" r:id="rId52"/>
    <p:sldId id="306" r:id="rId53"/>
    <p:sldId id="307" r:id="rId54"/>
    <p:sldId id="308" r:id="rId55"/>
    <p:sldId id="309" r:id="rId56"/>
    <p:sldId id="318" r:id="rId57"/>
    <p:sldId id="310" r:id="rId58"/>
    <p:sldId id="311" r:id="rId59"/>
    <p:sldId id="323" r:id="rId60"/>
    <p:sldId id="312" r:id="rId61"/>
    <p:sldId id="316" r:id="rId62"/>
    <p:sldId id="313" r:id="rId63"/>
    <p:sldId id="317" r:id="rId64"/>
    <p:sldId id="319" r:id="rId65"/>
    <p:sldId id="320" r:id="rId66"/>
    <p:sldId id="321" r:id="rId67"/>
    <p:sldId id="322" r:id="rId68"/>
    <p:sldId id="324" r:id="rId69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BAB"/>
    <a:srgbClr val="810D63"/>
    <a:srgbClr val="AF1186"/>
    <a:srgbClr val="873B71"/>
    <a:srgbClr val="662C55"/>
    <a:srgbClr val="694977"/>
    <a:srgbClr val="4D3658"/>
    <a:srgbClr val="7F6000"/>
    <a:srgbClr val="644C00"/>
    <a:srgbClr val="EA1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77862" autoAdjust="0"/>
  </p:normalViewPr>
  <p:slideViewPr>
    <p:cSldViewPr snapToGrid="0">
      <p:cViewPr>
        <p:scale>
          <a:sx n="50" d="100"/>
          <a:sy n="50" d="100"/>
        </p:scale>
        <p:origin x="1968" y="9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50D9A-BA8C-4C5E-BDAE-FD9516A6CCB2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7B34D2-F57F-4AF0-A5B3-F6AA5448747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24396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B34D2-F57F-4AF0-A5B3-F6AA54487476}" type="slidenum">
              <a:rPr lang="nb-NO" smtClean="0"/>
              <a:t>16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53511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B34D2-F57F-4AF0-A5B3-F6AA54487476}" type="slidenum">
              <a:rPr lang="nb-NO" smtClean="0"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45323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B34D2-F57F-4AF0-A5B3-F6AA54487476}" type="slidenum">
              <a:rPr lang="nb-NO" smtClean="0"/>
              <a:t>18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98374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B34D2-F57F-4AF0-A5B3-F6AA54487476}" type="slidenum">
              <a:rPr lang="nb-NO" smtClean="0"/>
              <a:t>19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34651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B34D2-F57F-4AF0-A5B3-F6AA54487476}" type="slidenum">
              <a:rPr lang="nb-NO" smtClean="0"/>
              <a:t>36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12669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Create</a:t>
            </a:r>
            <a:r>
              <a:rPr lang="nb-NO" dirty="0" smtClean="0"/>
              <a:t> </a:t>
            </a:r>
            <a:r>
              <a:rPr lang="nb-NO" dirty="0" err="1" smtClean="0"/>
              <a:t>new</a:t>
            </a:r>
            <a:r>
              <a:rPr lang="nb-NO" dirty="0" smtClean="0"/>
              <a:t> VDFUnit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TestRunner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project</a:t>
            </a:r>
            <a:r>
              <a:rPr lang="nb-NO" baseline="0" dirty="0" smtClean="0"/>
              <a:t> for Order </a:t>
            </a:r>
            <a:r>
              <a:rPr lang="nb-NO" baseline="0" dirty="0" err="1" smtClean="0"/>
              <a:t>Entry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integration</a:t>
            </a:r>
            <a:r>
              <a:rPr lang="nb-NO" baseline="0" dirty="0" smtClean="0"/>
              <a:t> tests</a:t>
            </a:r>
          </a:p>
          <a:p>
            <a:r>
              <a:rPr lang="nb-NO" baseline="0" dirty="0" err="1" smtClean="0"/>
              <a:t>Change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name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project</a:t>
            </a:r>
            <a:r>
              <a:rPr lang="nb-NO" baseline="0" dirty="0" smtClean="0"/>
              <a:t>, and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include</a:t>
            </a:r>
            <a:r>
              <a:rPr lang="nb-NO" baseline="0" dirty="0" smtClean="0"/>
              <a:t> file</a:t>
            </a:r>
          </a:p>
          <a:p>
            <a:r>
              <a:rPr lang="nb-NO" baseline="0" dirty="0" err="1" smtClean="0"/>
              <a:t>Add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Customer_DD_spec.pkg</a:t>
            </a:r>
            <a:endParaRPr lang="nb-NO" baseline="0" dirty="0" smtClean="0"/>
          </a:p>
          <a:p>
            <a:r>
              <a:rPr lang="nb-NO" baseline="0" dirty="0" err="1" smtClean="0"/>
              <a:t>Include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Customer_DD_object</a:t>
            </a:r>
            <a:endParaRPr lang="nb-NO" baseline="0" dirty="0" smtClean="0"/>
          </a:p>
          <a:p>
            <a:r>
              <a:rPr lang="nb-NO" baseline="0" dirty="0" err="1" smtClean="0"/>
              <a:t>Pay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attention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ValidateEmail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function</a:t>
            </a:r>
            <a:r>
              <a:rPr lang="nb-NO" baseline="0" dirty="0" smtClean="0"/>
              <a:t> in Customer.DD (</a:t>
            </a:r>
            <a:r>
              <a:rPr lang="nb-NO" baseline="0" dirty="0" err="1" smtClean="0"/>
              <a:t>failure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indicated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with</a:t>
            </a:r>
            <a:r>
              <a:rPr lang="nb-NO" baseline="0" dirty="0" smtClean="0"/>
              <a:t> True)</a:t>
            </a:r>
          </a:p>
          <a:p>
            <a:endParaRPr lang="nb-NO" baseline="0" dirty="0" smtClean="0"/>
          </a:p>
          <a:p>
            <a:endParaRPr lang="nb-NO" baseline="0" dirty="0" smtClean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B34D2-F57F-4AF0-A5B3-F6AA54487476}" type="slidenum">
              <a:rPr lang="nb-NO" smtClean="0"/>
              <a:t>41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58888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08148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6513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39053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27365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28408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12121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9208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52907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6239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92392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42521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727DD-2B7B-418A-9D48-E9C90BAFCF2C}" type="datetimeFigureOut">
              <a:rPr lang="nb-NO" smtClean="0"/>
              <a:t>13.05.2016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552BA-3E54-47A5-A45D-856FD667914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88510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tortoisehg.bitbucket.org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olaeldoy.wordpress.com/2016/05/11/unit-testing-the-dataflex-order-entry-project-part-1-setting-up-version-control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upport.dataaccess.com/Forums/showthread.php?4113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bitbucket.org/olaeld/vdfunit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olaeldoy.wordpress.com/2016/05/12/order-entry-integration-testing/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8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sz="96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UNIT TESTING</a:t>
            </a:r>
            <a:endParaRPr lang="nb-NO" sz="96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533400" y="3168650"/>
            <a:ext cx="11372850" cy="2311400"/>
          </a:xfrm>
        </p:spPr>
        <p:txBody>
          <a:bodyPr>
            <a:noAutofit/>
          </a:bodyPr>
          <a:lstStyle/>
          <a:p>
            <a:pPr algn="l"/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BE A</a:t>
            </a:r>
          </a:p>
          <a:p>
            <a:pPr algn="l"/>
            <a:r>
              <a:rPr lang="nb-NO" sz="8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HAPPY</a:t>
            </a:r>
          </a:p>
          <a:p>
            <a:pPr algn="l"/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PROGRAMMER</a:t>
            </a:r>
          </a:p>
        </p:txBody>
      </p:sp>
    </p:spTree>
    <p:extLst>
      <p:ext uri="{BB962C8B-B14F-4D97-AF65-F5344CB8AC3E}">
        <p14:creationId xmlns:p14="http://schemas.microsoft.com/office/powerpoint/2010/main" val="275457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UNIT TESTS GIVE YOU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A SAFETY NET – INSTANT FEEDBACK</a:t>
            </a:r>
          </a:p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EXECUTABLE SPECS</a:t>
            </a:r>
          </a:p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WORKING SOFTWARE</a:t>
            </a:r>
          </a:p>
        </p:txBody>
      </p:sp>
    </p:spTree>
    <p:extLst>
      <p:ext uri="{BB962C8B-B14F-4D97-AF65-F5344CB8AC3E}">
        <p14:creationId xmlns:p14="http://schemas.microsoft.com/office/powerpoint/2010/main" val="337745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AUTOMATED TESTING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UNIT TESTING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INTEGRATION TESTING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END-TO-END TESTING</a:t>
            </a:r>
          </a:p>
        </p:txBody>
      </p:sp>
    </p:spTree>
    <p:extLst>
      <p:ext uri="{BB962C8B-B14F-4D97-AF65-F5344CB8AC3E}">
        <p14:creationId xmlns:p14="http://schemas.microsoft.com/office/powerpoint/2010/main" val="283547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>
                <a:solidFill>
                  <a:srgbClr val="005B82"/>
                </a:solidFill>
                <a:latin typeface="Arvo" panose="02000000000000000000" pitchFamily="2" charset="0"/>
              </a:rPr>
              <a:t>TDD ≠ </a:t>
            </a:r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UNIT TESTING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TDD = WRITE TESTS FIRST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THEN PRODUCTION CODE</a:t>
            </a:r>
            <a:endParaRPr lang="nb-NO" sz="5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26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3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VERSION CONTROL</a:t>
            </a:r>
          </a:p>
          <a:p>
            <a:pPr algn="l">
              <a:lnSpc>
                <a:spcPct val="110000"/>
              </a:lnSpc>
            </a:pPr>
            <a:r>
              <a:rPr lang="nb-NO" sz="3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CONTINUOUS INTEGRATION</a:t>
            </a:r>
          </a:p>
          <a:p>
            <a:pPr algn="l">
              <a:lnSpc>
                <a:spcPct val="110000"/>
              </a:lnSpc>
            </a:pPr>
            <a:r>
              <a:rPr lang="nb-NO" sz="3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AUTOMATED TESTING</a:t>
            </a:r>
          </a:p>
          <a:p>
            <a:pPr algn="l">
              <a:lnSpc>
                <a:spcPct val="110000"/>
              </a:lnSpc>
            </a:pPr>
            <a:endParaRPr lang="nb-NO" sz="37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0" y="2539506"/>
            <a:ext cx="3956050" cy="4320473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THREE AMIGOS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59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80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176348"/>
                </a:solidFill>
                <a:latin typeface="Arvo" panose="02000000000000000000" pitchFamily="2" charset="0"/>
              </a:rPr>
              <a:t>VERSION CONTROL</a:t>
            </a:r>
            <a:endParaRPr lang="nb-NO" b="1" dirty="0">
              <a:solidFill>
                <a:srgbClr val="176348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GIT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MERCURIAL</a:t>
            </a:r>
          </a:p>
        </p:txBody>
      </p:sp>
    </p:spTree>
    <p:extLst>
      <p:ext uri="{BB962C8B-B14F-4D97-AF65-F5344CB8AC3E}">
        <p14:creationId xmlns:p14="http://schemas.microsoft.com/office/powerpoint/2010/main" val="429300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4629" y="1"/>
            <a:ext cx="14029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8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2064" y="0"/>
            <a:ext cx="12254064" cy="779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4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40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7C2B12"/>
                </a:solidFill>
                <a:latin typeface="Arvo" panose="02000000000000000000" pitchFamily="2" charset="0"/>
              </a:rPr>
              <a:t>VDFUNIT</a:t>
            </a:r>
            <a:endParaRPr lang="nb-NO" b="1" dirty="0">
              <a:solidFill>
                <a:srgbClr val="7C2B1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5538184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UNIT TESTING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FOR DATAFLEX</a:t>
            </a:r>
          </a:p>
        </p:txBody>
      </p:sp>
    </p:spTree>
    <p:extLst>
      <p:ext uri="{BB962C8B-B14F-4D97-AF65-F5344CB8AC3E}">
        <p14:creationId xmlns:p14="http://schemas.microsoft.com/office/powerpoint/2010/main" val="228659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753" y="0"/>
            <a:ext cx="11954577" cy="732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78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40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7C2B12"/>
                </a:solidFill>
                <a:latin typeface="Arvo" panose="02000000000000000000" pitchFamily="2" charset="0"/>
              </a:rPr>
              <a:t>GETTING VDFUNIT</a:t>
            </a:r>
            <a:endParaRPr lang="nb-NO" b="1" dirty="0">
              <a:solidFill>
                <a:srgbClr val="7C2B1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019778"/>
            <a:ext cx="11540772" cy="3561644"/>
          </a:xfrm>
        </p:spPr>
        <p:txBody>
          <a:bodyPr>
            <a:noAutofit/>
          </a:bodyPr>
          <a:lstStyle/>
          <a:p>
            <a:pPr marL="571500" indent="-5715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VERSION CONTROL</a:t>
            </a:r>
            <a:b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</a:b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or DIRECT DOWNLOAD</a:t>
            </a:r>
          </a:p>
          <a:p>
            <a:pPr algn="l">
              <a:lnSpc>
                <a:spcPct val="110000"/>
              </a:lnSpc>
            </a:pPr>
            <a:endParaRPr lang="nb-NO" sz="1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  <a:p>
            <a:pPr marL="571500" indent="-571500" algn="l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INCLUDE LIBRARY IN</a:t>
            </a:r>
            <a:b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</a:b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YOUR WORKSPACE</a:t>
            </a:r>
          </a:p>
        </p:txBody>
      </p:sp>
    </p:spTree>
    <p:extLst>
      <p:ext uri="{BB962C8B-B14F-4D97-AF65-F5344CB8AC3E}">
        <p14:creationId xmlns:p14="http://schemas.microsoft.com/office/powerpoint/2010/main" val="79110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8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 txBox="1">
            <a:spLocks/>
          </p:cNvSpPr>
          <p:nvPr/>
        </p:nvSpPr>
        <p:spPr>
          <a:xfrm>
            <a:off x="0" y="914399"/>
            <a:ext cx="12325350" cy="1689101"/>
          </a:xfrm>
          <a:prstGeom prst="rect">
            <a:avLst/>
          </a:prstGeo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70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OLA ELDØY</a:t>
            </a:r>
            <a:endParaRPr lang="nb-NO" sz="70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 txBox="1">
            <a:spLocks/>
          </p:cNvSpPr>
          <p:nvPr/>
        </p:nvSpPr>
        <p:spPr>
          <a:xfrm>
            <a:off x="533400" y="3587750"/>
            <a:ext cx="11372850" cy="20193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DEVELOPER</a:t>
            </a:r>
          </a:p>
          <a:p>
            <a:pPr marL="0" indent="0">
              <a:buNone/>
            </a:pPr>
            <a:endParaRPr lang="nb-NO" sz="5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  <a:p>
            <a:pPr marL="0" indent="0">
              <a:buNone/>
            </a:pPr>
            <a:r>
              <a:rPr lang="nb-NO" sz="6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EMMA EDB AS</a:t>
            </a:r>
          </a:p>
        </p:txBody>
      </p:sp>
    </p:spTree>
    <p:extLst>
      <p:ext uri="{BB962C8B-B14F-4D97-AF65-F5344CB8AC3E}">
        <p14:creationId xmlns:p14="http://schemas.microsoft.com/office/powerpoint/2010/main" val="398836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519334"/>
          </a:xfrm>
          <a:prstGeom prst="rect">
            <a:avLst/>
          </a:prstGeom>
        </p:spPr>
      </p:pic>
      <p:sp>
        <p:nvSpPr>
          <p:cNvPr id="2" name="Ellipse 1"/>
          <p:cNvSpPr/>
          <p:nvPr/>
        </p:nvSpPr>
        <p:spPr>
          <a:xfrm>
            <a:off x="-1" y="4334933"/>
            <a:ext cx="1209369" cy="364068"/>
          </a:xfrm>
          <a:prstGeom prst="ellipse">
            <a:avLst/>
          </a:prstGeom>
          <a:noFill/>
          <a:ln w="76200">
            <a:solidFill>
              <a:srgbClr val="B7401B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b-NO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Ellipse 4"/>
          <p:cNvSpPr/>
          <p:nvPr/>
        </p:nvSpPr>
        <p:spPr>
          <a:xfrm>
            <a:off x="9063490" y="979244"/>
            <a:ext cx="2974279" cy="838511"/>
          </a:xfrm>
          <a:prstGeom prst="ellipse">
            <a:avLst/>
          </a:prstGeom>
          <a:noFill/>
          <a:ln w="76200">
            <a:solidFill>
              <a:srgbClr val="B740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0407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5" grpId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4648200" y="2559050"/>
            <a:ext cx="3155950" cy="450850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6328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042" y="12298"/>
            <a:ext cx="9413507" cy="6845702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2444817" y="5552507"/>
            <a:ext cx="2288874" cy="450850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2042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87" y="0"/>
            <a:ext cx="11396783" cy="6858000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5621154" y="1328288"/>
            <a:ext cx="1655546" cy="1501540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0958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922"/>
            <a:ext cx="12192000" cy="6498447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392312" y="1288777"/>
            <a:ext cx="2365021" cy="52873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Ellipse 5"/>
          <p:cNvSpPr/>
          <p:nvPr/>
        </p:nvSpPr>
        <p:spPr>
          <a:xfrm>
            <a:off x="2873022" y="2590800"/>
            <a:ext cx="2528711" cy="56444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993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475"/>
            <a:ext cx="12192000" cy="650240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392312" y="1288777"/>
            <a:ext cx="3381021" cy="52873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Ellipse 5"/>
          <p:cNvSpPr/>
          <p:nvPr/>
        </p:nvSpPr>
        <p:spPr>
          <a:xfrm>
            <a:off x="2873022" y="2590800"/>
            <a:ext cx="3206045" cy="56444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7641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6533"/>
            <a:ext cx="12192000" cy="52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08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334"/>
            <a:ext cx="12165797" cy="6570133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2275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9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8053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7466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0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6242"/>
            <a:ext cx="12159576" cy="497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8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0/07/IBM_650_EM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-444500"/>
            <a:ext cx="12573000" cy="802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82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74167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7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314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39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WHAT IS A UNIT TEST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FAST</a:t>
            </a:r>
          </a:p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REPEATABLE</a:t>
            </a:r>
          </a:p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INDEPENDENT</a:t>
            </a:r>
          </a:p>
        </p:txBody>
      </p:sp>
    </p:spTree>
    <p:extLst>
      <p:ext uri="{BB962C8B-B14F-4D97-AF65-F5344CB8AC3E}">
        <p14:creationId xmlns:p14="http://schemas.microsoft.com/office/powerpoint/2010/main" val="354176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u="sng" dirty="0" smtClean="0">
                <a:solidFill>
                  <a:srgbClr val="005B82"/>
                </a:solidFill>
                <a:latin typeface="Arvo" panose="02000000000000000000" pitchFamily="2" charset="0"/>
              </a:rPr>
              <a:t>NOT</a:t>
            </a:r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 A UNIT TEST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1510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3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USES THE</a:t>
            </a:r>
          </a:p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	DATABASE</a:t>
            </a:r>
          </a:p>
          <a:p>
            <a:pPr algn="l">
              <a:lnSpc>
                <a:spcPct val="110000"/>
              </a:lnSpc>
            </a:pPr>
            <a:r>
              <a:rPr lang="nb-NO" sz="4500" b="1" dirty="0">
                <a:solidFill>
                  <a:schemeClr val="bg1"/>
                </a:solidFill>
                <a:latin typeface="Arvo" panose="02000000000000000000" pitchFamily="2" charset="0"/>
              </a:rPr>
              <a:t>	</a:t>
            </a: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FILE SYSTEM</a:t>
            </a:r>
          </a:p>
          <a:p>
            <a:pPr algn="l">
              <a:lnSpc>
                <a:spcPct val="110000"/>
              </a:lnSpc>
            </a:pPr>
            <a:r>
              <a:rPr lang="nb-NO" sz="4500" b="1" dirty="0">
                <a:solidFill>
                  <a:schemeClr val="bg1"/>
                </a:solidFill>
                <a:latin typeface="Arvo" panose="02000000000000000000" pitchFamily="2" charset="0"/>
              </a:rPr>
              <a:t>	</a:t>
            </a: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NETWORK</a:t>
            </a:r>
          </a:p>
        </p:txBody>
      </p:sp>
      <p:sp>
        <p:nvSpPr>
          <p:cNvPr id="3" name="Forbudt-skilt 2"/>
          <p:cNvSpPr/>
          <p:nvPr/>
        </p:nvSpPr>
        <p:spPr>
          <a:xfrm>
            <a:off x="2836333" y="118532"/>
            <a:ext cx="6612467" cy="6612467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86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AN INTEGRATION TEST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1510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3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MAY USE THE</a:t>
            </a:r>
          </a:p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	DATABASE</a:t>
            </a:r>
          </a:p>
          <a:p>
            <a:pPr algn="l">
              <a:lnSpc>
                <a:spcPct val="110000"/>
              </a:lnSpc>
            </a:pPr>
            <a:r>
              <a:rPr lang="nb-NO" sz="4500" b="1" dirty="0">
                <a:solidFill>
                  <a:schemeClr val="bg1"/>
                </a:solidFill>
                <a:latin typeface="Arvo" panose="02000000000000000000" pitchFamily="2" charset="0"/>
              </a:rPr>
              <a:t>	</a:t>
            </a: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FILE SYSTEM</a:t>
            </a:r>
          </a:p>
          <a:p>
            <a:pPr algn="l">
              <a:lnSpc>
                <a:spcPct val="110000"/>
              </a:lnSpc>
            </a:pPr>
            <a:r>
              <a:rPr lang="nb-NO" sz="4500" b="1" dirty="0">
                <a:solidFill>
                  <a:schemeClr val="bg1"/>
                </a:solidFill>
                <a:latin typeface="Arvo" panose="02000000000000000000" pitchFamily="2" charset="0"/>
              </a:rPr>
              <a:t>	</a:t>
            </a: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NETWORK</a:t>
            </a:r>
          </a:p>
        </p:txBody>
      </p:sp>
    </p:spTree>
    <p:extLst>
      <p:ext uri="{BB962C8B-B14F-4D97-AF65-F5344CB8AC3E}">
        <p14:creationId xmlns:p14="http://schemas.microsoft.com/office/powerpoint/2010/main" val="173697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A UNIT TEST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3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TESTS</a:t>
            </a:r>
          </a:p>
          <a:p>
            <a:pPr algn="l">
              <a:lnSpc>
                <a:spcPct val="110000"/>
              </a:lnSpc>
            </a:pPr>
            <a:r>
              <a:rPr lang="nb-NO" sz="4500" b="1" smtClean="0">
                <a:solidFill>
                  <a:schemeClr val="bg1"/>
                </a:solidFill>
                <a:latin typeface="Arvo" panose="02000000000000000000" pitchFamily="2" charset="0"/>
              </a:rPr>
              <a:t>	YOUR </a:t>
            </a: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CODE</a:t>
            </a:r>
          </a:p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	LOGIC</a:t>
            </a:r>
          </a:p>
        </p:txBody>
      </p:sp>
    </p:spTree>
    <p:extLst>
      <p:ext uri="{BB962C8B-B14F-4D97-AF65-F5344CB8AC3E}">
        <p14:creationId xmlns:p14="http://schemas.microsoft.com/office/powerpoint/2010/main" val="38436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40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7C2B12"/>
                </a:solidFill>
                <a:latin typeface="Arvo" panose="02000000000000000000" pitchFamily="2" charset="0"/>
              </a:rPr>
              <a:t>AN INTEGRATION TEST</a:t>
            </a:r>
            <a:endParaRPr lang="nb-NO" b="1" dirty="0">
              <a:solidFill>
                <a:srgbClr val="7C2B1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019778"/>
            <a:ext cx="11540772" cy="3561644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MAY USE THE DATABASE</a:t>
            </a:r>
          </a:p>
          <a:p>
            <a:pPr algn="l">
              <a:lnSpc>
                <a:spcPct val="110000"/>
              </a:lnSpc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NEEDS A FRESH START EVERY TIME</a:t>
            </a:r>
          </a:p>
          <a:p>
            <a:pPr algn="l">
              <a:lnSpc>
                <a:spcPct val="110000"/>
              </a:lnSpc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STILL NEEDS TO BE AUTOMATED</a:t>
            </a:r>
          </a:p>
        </p:txBody>
      </p:sp>
    </p:spTree>
    <p:extLst>
      <p:ext uri="{BB962C8B-B14F-4D97-AF65-F5344CB8AC3E}">
        <p14:creationId xmlns:p14="http://schemas.microsoft.com/office/powerpoint/2010/main" val="30442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0302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1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sz="70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LEGACY CODE</a:t>
            </a:r>
            <a:endParaRPr lang="nb-NO" sz="70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533400" y="30240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nb-NO" sz="7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OLD CODE</a:t>
            </a:r>
          </a:p>
          <a:p>
            <a:pPr algn="l">
              <a:lnSpc>
                <a:spcPct val="100000"/>
              </a:lnSpc>
            </a:pPr>
            <a:r>
              <a:rPr lang="nb-NO" sz="6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I’M NOT TOUCHING IT!</a:t>
            </a:r>
          </a:p>
        </p:txBody>
      </p:sp>
    </p:spTree>
    <p:extLst>
      <p:ext uri="{BB962C8B-B14F-4D97-AF65-F5344CB8AC3E}">
        <p14:creationId xmlns:p14="http://schemas.microsoft.com/office/powerpoint/2010/main" val="330787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9632138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sz="70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LEGACY CODE</a:t>
            </a:r>
            <a:endParaRPr lang="nb-NO" sz="70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533400" y="30240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nb-NO" sz="7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CODE</a:t>
            </a:r>
          </a:p>
          <a:p>
            <a:pPr algn="l">
              <a:lnSpc>
                <a:spcPct val="110000"/>
              </a:lnSpc>
            </a:pPr>
            <a:r>
              <a:rPr lang="nb-NO" sz="4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WITHOUT</a:t>
            </a:r>
          </a:p>
          <a:p>
            <a:pPr algn="l">
              <a:lnSpc>
                <a:spcPct val="110000"/>
              </a:lnSpc>
            </a:pPr>
            <a:r>
              <a:rPr lang="nb-NO" sz="9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TESTS</a:t>
            </a:r>
          </a:p>
        </p:txBody>
      </p:sp>
      <p:pic>
        <p:nvPicPr>
          <p:cNvPr id="1026" name="Picture 2" descr="http://ecx.images-amazon.com/images/I/81RqaoZnLw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648" y="520318"/>
            <a:ext cx="4500099" cy="5976579"/>
          </a:xfrm>
          <a:prstGeom prst="rect">
            <a:avLst/>
          </a:prstGeom>
          <a:noFill/>
          <a:effectLst>
            <a:glow rad="63500">
              <a:schemeClr val="bg2"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53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000" y="-36000"/>
            <a:ext cx="12357100" cy="932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0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54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sz="70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LEGACY CODE NEEDS</a:t>
            </a:r>
            <a:endParaRPr lang="nb-NO" sz="70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533400" y="30240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nb-NO" sz="7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REGRESSION TESTS</a:t>
            </a:r>
            <a:endParaRPr lang="nb-NO" sz="9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36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40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smtClean="0">
                <a:solidFill>
                  <a:srgbClr val="7C2B12"/>
                </a:solidFill>
                <a:latin typeface="Arvo" panose="02000000000000000000" pitchFamily="2" charset="0"/>
              </a:rPr>
              <a:t>LEGACY CODE DEMO</a:t>
            </a:r>
            <a:endParaRPr lang="nb-NO" b="1" dirty="0">
              <a:solidFill>
                <a:srgbClr val="7C2B1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019778"/>
            <a:ext cx="11540772" cy="3561644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INTEGRATION TEST</a:t>
            </a:r>
          </a:p>
        </p:txBody>
      </p:sp>
    </p:spTree>
    <p:extLst>
      <p:ext uri="{BB962C8B-B14F-4D97-AF65-F5344CB8AC3E}">
        <p14:creationId xmlns:p14="http://schemas.microsoft.com/office/powerpoint/2010/main" val="402419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8B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CONTINUOUS INTEGRATION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COMPILES UPON CHECKIN</a:t>
            </a:r>
            <a:endParaRPr lang="nb-NO" sz="5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RUNS TESTS</a:t>
            </a:r>
            <a:endParaRPr lang="nb-NO" sz="5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CONSTANT FEEDBACK</a:t>
            </a:r>
            <a:endParaRPr lang="nb-NO" sz="5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9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58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69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7377" y="0"/>
            <a:ext cx="12192000" cy="618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9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8B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ACCEPTANCE TESTING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BUSINESS FACING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CONCRETE</a:t>
            </a: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EXAMPLES</a:t>
            </a:r>
            <a:endParaRPr lang="nb-NO" sz="5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78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8B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ACCEPTANCE TESTING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The human </a:t>
            </a:r>
            <a:r>
              <a:rPr lang="nb-NO" sz="5000" b="1" dirty="0" err="1" smtClean="0">
                <a:solidFill>
                  <a:schemeClr val="bg1"/>
                </a:solidFill>
                <a:latin typeface="Arvo" panose="02000000000000000000" pitchFamily="2" charset="0"/>
              </a:rPr>
              <a:t>brain</a:t>
            </a: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is </a:t>
            </a:r>
            <a:r>
              <a:rPr lang="nb-NO" sz="5000" b="1" dirty="0" err="1" smtClean="0">
                <a:solidFill>
                  <a:schemeClr val="bg1"/>
                </a:solidFill>
                <a:latin typeface="Arvo" panose="02000000000000000000" pitchFamily="2" charset="0"/>
              </a:rPr>
              <a:t>much</a:t>
            </a: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</a:t>
            </a:r>
            <a:r>
              <a:rPr lang="nb-NO" sz="5000" b="1" dirty="0" err="1" smtClean="0">
                <a:solidFill>
                  <a:schemeClr val="bg1"/>
                </a:solidFill>
                <a:latin typeface="Arvo" panose="02000000000000000000" pitchFamily="2" charset="0"/>
              </a:rPr>
              <a:t>better</a:t>
            </a: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at </a:t>
            </a:r>
            <a:r>
              <a:rPr lang="nb-NO" sz="5000" b="1" dirty="0" err="1" smtClean="0">
                <a:solidFill>
                  <a:schemeClr val="bg1"/>
                </a:solidFill>
                <a:latin typeface="Arvo" panose="02000000000000000000" pitchFamily="2" charset="0"/>
              </a:rPr>
              <a:t>understanding</a:t>
            </a: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</a:t>
            </a:r>
            <a:r>
              <a:rPr lang="nb-NO" sz="5000" b="1" dirty="0" err="1" smtClean="0">
                <a:solidFill>
                  <a:schemeClr val="bg1"/>
                </a:solidFill>
                <a:latin typeface="Arvo" panose="02000000000000000000" pitchFamily="2" charset="0"/>
              </a:rPr>
              <a:t>concrete</a:t>
            </a: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</a:t>
            </a:r>
            <a:r>
              <a:rPr lang="nb-NO" sz="5000" b="1" dirty="0" err="1" smtClean="0">
                <a:solidFill>
                  <a:schemeClr val="bg1"/>
                </a:solidFill>
                <a:latin typeface="Arvo" panose="02000000000000000000" pitchFamily="2" charset="0"/>
              </a:rPr>
              <a:t>things</a:t>
            </a: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</a:t>
            </a:r>
            <a:r>
              <a:rPr lang="nb-NO" sz="5000" b="1" dirty="0" err="1" smtClean="0">
                <a:solidFill>
                  <a:schemeClr val="bg1"/>
                </a:solidFill>
                <a:latin typeface="Arvo" panose="02000000000000000000" pitchFamily="2" charset="0"/>
              </a:rPr>
              <a:t>than</a:t>
            </a: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</a:t>
            </a:r>
            <a:r>
              <a:rPr lang="nb-NO" sz="5000" b="1" dirty="0" err="1" smtClean="0">
                <a:solidFill>
                  <a:schemeClr val="bg1"/>
                </a:solidFill>
                <a:latin typeface="Arvo" panose="02000000000000000000" pitchFamily="2" charset="0"/>
              </a:rPr>
              <a:t>abstractions</a:t>
            </a:r>
            <a:endParaRPr lang="nb-NO" sz="5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57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8B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ACCEPTANCE TESTING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BUSINESS FACING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CONCRETE</a:t>
            </a: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EXAMPLES</a:t>
            </a:r>
            <a:endParaRPr lang="nb-NO" sz="5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  <p:pic>
        <p:nvPicPr>
          <p:cNvPr id="3" name="Bil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536" y="2980738"/>
            <a:ext cx="11610165" cy="265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3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757" y="0"/>
            <a:ext cx="8008678" cy="696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3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75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0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D0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797" y="606291"/>
            <a:ext cx="4050488" cy="2164686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797" y="3101175"/>
            <a:ext cx="5016333" cy="327991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7855" y="2355741"/>
            <a:ext cx="5648230" cy="4025344"/>
          </a:xfrm>
          <a:prstGeom prst="rect">
            <a:avLst/>
          </a:prstGeom>
        </p:spPr>
      </p:pic>
      <p:pic>
        <p:nvPicPr>
          <p:cNvPr id="8" name="Bild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7182" y="606291"/>
            <a:ext cx="6608903" cy="11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61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8B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FITNESSE FOR DATAFLEX</a:t>
            </a:r>
            <a:endParaRPr lang="nb-NO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OPEN SOURCE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FREE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AVAILABLE SOON</a:t>
            </a:r>
            <a:endParaRPr lang="nb-NO" sz="5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8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9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176348"/>
                </a:solidFill>
                <a:latin typeface="Arvo" panose="02000000000000000000" pitchFamily="2" charset="0"/>
              </a:rPr>
              <a:t>WRITING GOOD UNIT TESTS</a:t>
            </a:r>
            <a:endParaRPr lang="nb-NO" b="1" dirty="0">
              <a:solidFill>
                <a:srgbClr val="176348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TEST CODE </a:t>
            </a:r>
            <a:r>
              <a:rPr lang="nb-NO" sz="4700" b="1" dirty="0" err="1" smtClean="0">
                <a:solidFill>
                  <a:schemeClr val="bg1"/>
                </a:solidFill>
                <a:latin typeface="Arvo" panose="02000000000000000000" pitchFamily="2" charset="0"/>
              </a:rPr>
              <a:t>vs</a:t>
            </a:r>
            <a:r>
              <a:rPr lang="nb-NO" sz="4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 PRODUCTION CODE</a:t>
            </a:r>
          </a:p>
          <a:p>
            <a:pPr algn="l">
              <a:lnSpc>
                <a:spcPct val="110000"/>
              </a:lnSpc>
            </a:pPr>
            <a:r>
              <a:rPr lang="nb-NO" sz="7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EQUALLY IMPORTANT</a:t>
            </a:r>
            <a:endParaRPr lang="nb-NO" sz="7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21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9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176348"/>
                </a:solidFill>
                <a:latin typeface="Arvo" panose="02000000000000000000" pitchFamily="2" charset="0"/>
              </a:rPr>
              <a:t>WRITING GOOD UNIT TESTS</a:t>
            </a:r>
            <a:endParaRPr lang="nb-NO" b="1" dirty="0">
              <a:solidFill>
                <a:srgbClr val="176348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YOUR UNIT TESTS ARE</a:t>
            </a:r>
          </a:p>
          <a:p>
            <a:pPr algn="l">
              <a:lnSpc>
                <a:spcPct val="110000"/>
              </a:lnSpc>
            </a:pPr>
            <a:r>
              <a:rPr lang="nb-NO" sz="6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A VALUABLE ASSET</a:t>
            </a:r>
            <a:endParaRPr lang="nb-NO" sz="6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52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9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176348"/>
                </a:solidFill>
                <a:latin typeface="Arvo" panose="02000000000000000000" pitchFamily="2" charset="0"/>
              </a:rPr>
              <a:t>YOUR UNIT TESTS ARE</a:t>
            </a:r>
            <a:endParaRPr lang="nb-NO" b="1" dirty="0">
              <a:solidFill>
                <a:srgbClr val="176348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LIVING DOCUMENTATION</a:t>
            </a:r>
          </a:p>
          <a:p>
            <a:pPr algn="l">
              <a:lnSpc>
                <a:spcPct val="110000"/>
              </a:lnSpc>
            </a:pPr>
            <a:r>
              <a:rPr lang="nb-NO" sz="5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EMPIRICAL EVIDENCE</a:t>
            </a:r>
            <a:endParaRPr lang="nb-NO" sz="7000" b="1" dirty="0">
              <a:solidFill>
                <a:schemeClr val="bg1"/>
              </a:solidFill>
              <a:latin typeface="Arvo" panose="02000000000000000000" pitchFamily="2" charset="0"/>
            </a:endParaRPr>
          </a:p>
          <a:p>
            <a:pPr algn="l">
              <a:lnSpc>
                <a:spcPct val="110000"/>
              </a:lnSpc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(SAYING: YOUR SOFTWARE WORKS)</a:t>
            </a:r>
          </a:p>
        </p:txBody>
      </p:sp>
    </p:spTree>
    <p:extLst>
      <p:ext uri="{BB962C8B-B14F-4D97-AF65-F5344CB8AC3E}">
        <p14:creationId xmlns:p14="http://schemas.microsoft.com/office/powerpoint/2010/main" val="39414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9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176348"/>
                </a:solidFill>
                <a:latin typeface="Arvo" panose="02000000000000000000" pitchFamily="2" charset="0"/>
              </a:rPr>
              <a:t>VERSION CONTROL TESTS</a:t>
            </a:r>
            <a:endParaRPr lang="nb-NO" b="1" dirty="0">
              <a:solidFill>
                <a:srgbClr val="176348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542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YOUR TEST CODE IS </a:t>
            </a:r>
          </a:p>
          <a:p>
            <a:pPr algn="l">
              <a:lnSpc>
                <a:spcPct val="110000"/>
              </a:lnSpc>
            </a:pPr>
            <a:r>
              <a:rPr lang="nb-NO" sz="4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AN IMPORTANT ASSET</a:t>
            </a:r>
          </a:p>
          <a:p>
            <a:pPr algn="l">
              <a:lnSpc>
                <a:spcPct val="110000"/>
              </a:lnSpc>
            </a:pPr>
            <a:r>
              <a:rPr lang="nb-NO" sz="4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PUT IT IN VERSION CONTROL</a:t>
            </a:r>
            <a:endParaRPr lang="nb-NO" sz="4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83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9C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176348"/>
                </a:solidFill>
                <a:latin typeface="Arvo" panose="02000000000000000000" pitchFamily="2" charset="0"/>
              </a:rPr>
              <a:t>TEST CODE SHOULD BE</a:t>
            </a:r>
            <a:endParaRPr lang="nb-NO" b="1" dirty="0">
              <a:solidFill>
                <a:srgbClr val="176348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28970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READABLE </a:t>
            </a:r>
          </a:p>
          <a:p>
            <a:pPr algn="l">
              <a:lnSpc>
                <a:spcPct val="110000"/>
              </a:lnSpc>
            </a:pPr>
            <a:r>
              <a:rPr lang="nb-NO" sz="4000" b="1" dirty="0">
                <a:solidFill>
                  <a:schemeClr val="bg1"/>
                </a:solidFill>
                <a:latin typeface="Arvo" panose="02000000000000000000" pitchFamily="2" charset="0"/>
              </a:rPr>
              <a:t>	</a:t>
            </a: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TELLS A STORY</a:t>
            </a:r>
          </a:p>
          <a:p>
            <a:pPr algn="l">
              <a:lnSpc>
                <a:spcPct val="110000"/>
              </a:lnSpc>
            </a:pPr>
            <a:r>
              <a:rPr lang="nb-NO" sz="4000" b="1" dirty="0">
                <a:solidFill>
                  <a:schemeClr val="bg1"/>
                </a:solidFill>
                <a:latin typeface="Arvo" panose="02000000000000000000" pitchFamily="2" charset="0"/>
              </a:rPr>
              <a:t>	</a:t>
            </a: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EASY TO UNDERSTAND</a:t>
            </a:r>
          </a:p>
          <a:p>
            <a:pPr algn="l">
              <a:lnSpc>
                <a:spcPct val="110000"/>
              </a:lnSpc>
            </a:pPr>
            <a:r>
              <a:rPr lang="nb-NO" sz="47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MAINTAINABLE</a:t>
            </a:r>
          </a:p>
        </p:txBody>
      </p:sp>
    </p:spTree>
    <p:extLst>
      <p:ext uri="{BB962C8B-B14F-4D97-AF65-F5344CB8AC3E}">
        <p14:creationId xmlns:p14="http://schemas.microsoft.com/office/powerpoint/2010/main" val="258606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176348"/>
                </a:solidFill>
                <a:latin typeface="Arvo" panose="02000000000000000000" pitchFamily="2" charset="0"/>
              </a:rPr>
              <a:t>BEWARE OF</a:t>
            </a:r>
            <a:endParaRPr lang="nb-NO" b="1" dirty="0">
              <a:solidFill>
                <a:srgbClr val="176348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2907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6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BRITTLE TESTS</a:t>
            </a:r>
          </a:p>
          <a:p>
            <a:pPr algn="l">
              <a:lnSpc>
                <a:spcPct val="110000"/>
              </a:lnSpc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	TEST FEATURES</a:t>
            </a:r>
          </a:p>
          <a:p>
            <a:pPr algn="l">
              <a:lnSpc>
                <a:spcPct val="110000"/>
              </a:lnSpc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	NOT IMPLEMENTATION DETAILS</a:t>
            </a:r>
            <a:endParaRPr lang="nb-NO" sz="47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82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6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644C00"/>
                </a:solidFill>
                <a:latin typeface="Arvo" panose="02000000000000000000" pitchFamily="2" charset="0"/>
              </a:rPr>
              <a:t>SHOULD I UNIT TEST…</a:t>
            </a:r>
            <a:endParaRPr lang="nb-NO" b="1" dirty="0">
              <a:solidFill>
                <a:srgbClr val="644C00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3288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10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EVERYTHING?</a:t>
            </a:r>
            <a:endParaRPr lang="nb-NO" sz="10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75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7F6000"/>
                </a:solidFill>
                <a:latin typeface="Arvo" panose="02000000000000000000" pitchFamily="2" charset="0"/>
              </a:rPr>
              <a:t>PROBABLY NOT FOR…</a:t>
            </a:r>
            <a:endParaRPr lang="nb-NO" b="1" dirty="0">
              <a:solidFill>
                <a:srgbClr val="7F6000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1129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GUI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EXPLORATORY TESTING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PROTOTYPING</a:t>
            </a:r>
          </a:p>
        </p:txBody>
      </p:sp>
    </p:spTree>
    <p:extLst>
      <p:ext uri="{BB962C8B-B14F-4D97-AF65-F5344CB8AC3E}">
        <p14:creationId xmlns:p14="http://schemas.microsoft.com/office/powerpoint/2010/main" val="193075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49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4D3658"/>
                </a:solidFill>
                <a:latin typeface="Arvo" panose="02000000000000000000" pitchFamily="2" charset="0"/>
              </a:rPr>
              <a:t>THIS IS ALL JOLLY GOOD…</a:t>
            </a:r>
            <a:endParaRPr lang="nb-NO" b="1" dirty="0">
              <a:solidFill>
                <a:srgbClr val="4D3658"/>
              </a:solidFill>
              <a:latin typeface="Arvo" panose="02000000000000000000" pitchFamily="2" charset="0"/>
            </a:endParaRPr>
          </a:p>
        </p:txBody>
      </p:sp>
      <p:sp>
        <p:nvSpPr>
          <p:cNvPr id="5" name="Undertittel 3"/>
          <p:cNvSpPr>
            <a:spLocks noGrp="1"/>
          </p:cNvSpPr>
          <p:nvPr>
            <p:ph type="subTitle" idx="1"/>
          </p:nvPr>
        </p:nvSpPr>
        <p:spPr>
          <a:xfrm>
            <a:off x="476250" y="31129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BUT…</a:t>
            </a:r>
          </a:p>
        </p:txBody>
      </p:sp>
    </p:spTree>
    <p:extLst>
      <p:ext uri="{BB962C8B-B14F-4D97-AF65-F5344CB8AC3E}">
        <p14:creationId xmlns:p14="http://schemas.microsoft.com/office/powerpoint/2010/main" val="328736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8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sz="96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UNIT TESTING</a:t>
            </a:r>
            <a:endParaRPr lang="nb-NO" sz="96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533400" y="3024000"/>
            <a:ext cx="11372850" cy="2311400"/>
          </a:xfrm>
        </p:spPr>
        <p:txBody>
          <a:bodyPr>
            <a:noAutofit/>
          </a:bodyPr>
          <a:lstStyle/>
          <a:p>
            <a:pPr algn="l"/>
            <a:r>
              <a:rPr lang="nb-NO" sz="3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BE A</a:t>
            </a:r>
          </a:p>
          <a:p>
            <a:pPr algn="l"/>
            <a:r>
              <a:rPr lang="nb-NO" sz="7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HAPPY</a:t>
            </a:r>
          </a:p>
          <a:p>
            <a:pPr algn="l"/>
            <a:r>
              <a:rPr lang="nb-NO" sz="8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DATAFLEX</a:t>
            </a:r>
          </a:p>
          <a:p>
            <a:pPr algn="l"/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PROGRAMMER</a:t>
            </a:r>
          </a:p>
        </p:txBody>
      </p:sp>
    </p:spTree>
    <p:extLst>
      <p:ext uri="{BB962C8B-B14F-4D97-AF65-F5344CB8AC3E}">
        <p14:creationId xmlns:p14="http://schemas.microsoft.com/office/powerpoint/2010/main" val="69355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49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4D3658"/>
                </a:solidFill>
                <a:latin typeface="Arvo" panose="02000000000000000000" pitchFamily="2" charset="0"/>
              </a:rPr>
              <a:t>BUT…</a:t>
            </a:r>
            <a:endParaRPr lang="nb-NO" b="1" dirty="0">
              <a:solidFill>
                <a:srgbClr val="4D3658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1129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I DON’T HAVE TIME 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TO WRITE TESTS</a:t>
            </a:r>
          </a:p>
        </p:txBody>
      </p:sp>
    </p:spTree>
    <p:extLst>
      <p:ext uri="{BB962C8B-B14F-4D97-AF65-F5344CB8AC3E}">
        <p14:creationId xmlns:p14="http://schemas.microsoft.com/office/powerpoint/2010/main" val="419087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49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694977"/>
                </a:solidFill>
                <a:latin typeface="Arvo" panose="02000000000000000000" pitchFamily="2" charset="0"/>
              </a:rPr>
              <a:t>NO TIME TO WRITE TESTS?</a:t>
            </a:r>
            <a:endParaRPr lang="nb-NO" b="1" dirty="0">
              <a:solidFill>
                <a:srgbClr val="694977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1129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WHAT ABOUT…</a:t>
            </a:r>
          </a:p>
          <a:p>
            <a:pPr algn="l">
              <a:lnSpc>
                <a:spcPct val="110000"/>
              </a:lnSpc>
            </a:pPr>
            <a:r>
              <a:rPr lang="nb-NO" sz="4000" b="1" dirty="0">
                <a:solidFill>
                  <a:schemeClr val="bg1"/>
                </a:solidFill>
                <a:latin typeface="Arvo" panose="02000000000000000000" pitchFamily="2" charset="0"/>
              </a:rPr>
              <a:t>	</a:t>
            </a: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HAVING CODE THAT WORKS</a:t>
            </a:r>
          </a:p>
          <a:p>
            <a:pPr algn="l">
              <a:lnSpc>
                <a:spcPct val="110000"/>
              </a:lnSpc>
            </a:pPr>
            <a:r>
              <a:rPr lang="nb-NO" sz="4000" b="1" dirty="0">
                <a:solidFill>
                  <a:schemeClr val="bg1"/>
                </a:solidFill>
                <a:latin typeface="Arvo" panose="02000000000000000000" pitchFamily="2" charset="0"/>
              </a:rPr>
              <a:t>	</a:t>
            </a:r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THAT YOU CAN CHANGE, REFACTOR</a:t>
            </a:r>
          </a:p>
          <a:p>
            <a:pPr algn="l">
              <a:lnSpc>
                <a:spcPct val="110000"/>
              </a:lnSpc>
            </a:pPr>
            <a:endParaRPr lang="nb-NO" sz="4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  <a:p>
            <a:pPr algn="l">
              <a:lnSpc>
                <a:spcPct val="110000"/>
              </a:lnSpc>
            </a:pPr>
            <a:endParaRPr lang="nb-NO" sz="4000" b="1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7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49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694977"/>
                </a:solidFill>
                <a:latin typeface="Arvo" panose="02000000000000000000" pitchFamily="2" charset="0"/>
              </a:rPr>
              <a:t>BUT…</a:t>
            </a:r>
            <a:endParaRPr lang="nb-NO" b="1" dirty="0">
              <a:solidFill>
                <a:srgbClr val="694977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31129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WRITING THE TESTS ALMOST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TAKES AS LONG AS WRITING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THE PRODUCTION CODE</a:t>
            </a:r>
          </a:p>
        </p:txBody>
      </p:sp>
    </p:spTree>
    <p:extLst>
      <p:ext uri="{BB962C8B-B14F-4D97-AF65-F5344CB8AC3E}">
        <p14:creationId xmlns:p14="http://schemas.microsoft.com/office/powerpoint/2010/main" val="403454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49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694977"/>
                </a:solidFill>
                <a:latin typeface="Arvo" panose="02000000000000000000" pitchFamily="2" charset="0"/>
              </a:rPr>
              <a:t>IT TAKES A LOT OF TIME</a:t>
            </a:r>
            <a:endParaRPr lang="nb-NO" b="1" dirty="0">
              <a:solidFill>
                <a:srgbClr val="694977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476250" y="29097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en-US" sz="3400" dirty="0">
                <a:solidFill>
                  <a:schemeClr val="bg1"/>
                </a:solidFill>
              </a:rPr>
              <a:t>"Your tests represent a significant investment. They’ll pay off in minimizing defects and by allowing you to keep your production system clean through refactoring. But they also represent a continual cost. You need to continually revisit your tests as your system changes</a:t>
            </a:r>
            <a:r>
              <a:rPr lang="en-US" sz="3400" dirty="0" smtClean="0">
                <a:solidFill>
                  <a:schemeClr val="bg1"/>
                </a:solidFill>
              </a:rPr>
              <a:t>." </a:t>
            </a:r>
            <a:r>
              <a:rPr lang="en-US" sz="3400" dirty="0">
                <a:solidFill>
                  <a:schemeClr val="bg1"/>
                </a:solidFill>
              </a:rPr>
              <a:t>- Pragmatic Unit Testing in Java 8 with JUnit (Jeff </a:t>
            </a:r>
            <a:r>
              <a:rPr lang="en-US" sz="3400" dirty="0" err="1">
                <a:solidFill>
                  <a:schemeClr val="bg1"/>
                </a:solidFill>
              </a:rPr>
              <a:t>Langr</a:t>
            </a:r>
            <a:r>
              <a:rPr lang="en-US" sz="3400" dirty="0">
                <a:solidFill>
                  <a:schemeClr val="bg1"/>
                </a:solidFill>
              </a:rPr>
              <a:t> with Andy Hunt &amp; Dave Thomas)</a:t>
            </a:r>
            <a:endParaRPr lang="nb-NO" sz="3400" dirty="0" smtClean="0">
              <a:solidFill>
                <a:schemeClr val="bg1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48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3B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662C55"/>
                </a:solidFill>
                <a:latin typeface="Arvo" panose="02000000000000000000" pitchFamily="2" charset="0"/>
              </a:rPr>
              <a:t>WRITING TESTS IS A SKILL</a:t>
            </a:r>
            <a:endParaRPr lang="nb-NO" b="1" dirty="0">
              <a:solidFill>
                <a:srgbClr val="662C55"/>
              </a:solidFill>
              <a:latin typeface="Arvo" panose="02000000000000000000" pitchFamily="2" charset="0"/>
            </a:endParaRPr>
          </a:p>
        </p:txBody>
      </p:sp>
      <p:sp>
        <p:nvSpPr>
          <p:cNvPr id="6" name="Undertittel 3"/>
          <p:cNvSpPr>
            <a:spLocks noGrp="1"/>
          </p:cNvSpPr>
          <p:nvPr>
            <p:ph type="subTitle" idx="1"/>
          </p:nvPr>
        </p:nvSpPr>
        <p:spPr>
          <a:xfrm>
            <a:off x="476250" y="31129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DON’T EXPECT 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TO BE PRODUCTIVE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FROM DAY 1</a:t>
            </a:r>
          </a:p>
        </p:txBody>
      </p:sp>
    </p:spTree>
    <p:extLst>
      <p:ext uri="{BB962C8B-B14F-4D97-AF65-F5344CB8AC3E}">
        <p14:creationId xmlns:p14="http://schemas.microsoft.com/office/powerpoint/2010/main" val="101110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2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873B71"/>
                </a:solidFill>
                <a:latin typeface="Arvo" panose="02000000000000000000" pitchFamily="2" charset="0"/>
              </a:rPr>
              <a:t>THIS IS COOL!</a:t>
            </a:r>
            <a:endParaRPr lang="nb-NO" b="1" dirty="0">
              <a:solidFill>
                <a:srgbClr val="873B71"/>
              </a:solidFill>
              <a:latin typeface="Arvo" panose="02000000000000000000" pitchFamily="2" charset="0"/>
            </a:endParaRPr>
          </a:p>
        </p:txBody>
      </p:sp>
      <p:sp>
        <p:nvSpPr>
          <p:cNvPr id="6" name="Undertittel 3"/>
          <p:cNvSpPr>
            <a:spLocks noGrp="1"/>
          </p:cNvSpPr>
          <p:nvPr>
            <p:ph type="subTitle" idx="1"/>
          </p:nvPr>
        </p:nvSpPr>
        <p:spPr>
          <a:xfrm>
            <a:off x="476250" y="31129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HOW DO I START?</a:t>
            </a:r>
          </a:p>
        </p:txBody>
      </p:sp>
    </p:spTree>
    <p:extLst>
      <p:ext uri="{BB962C8B-B14F-4D97-AF65-F5344CB8AC3E}">
        <p14:creationId xmlns:p14="http://schemas.microsoft.com/office/powerpoint/2010/main" val="198996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11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b="1" dirty="0" smtClean="0">
                <a:solidFill>
                  <a:srgbClr val="810D63"/>
                </a:solidFill>
                <a:latin typeface="Arvo" panose="02000000000000000000" pitchFamily="2" charset="0"/>
              </a:rPr>
              <a:t>FIRST STEPS</a:t>
            </a:r>
            <a:endParaRPr lang="nb-NO" b="1" dirty="0">
              <a:solidFill>
                <a:srgbClr val="810D63"/>
              </a:solidFill>
              <a:latin typeface="Arvo" panose="02000000000000000000" pitchFamily="2" charset="0"/>
            </a:endParaRPr>
          </a:p>
        </p:txBody>
      </p:sp>
      <p:sp>
        <p:nvSpPr>
          <p:cNvPr id="6" name="Undertittel 3"/>
          <p:cNvSpPr>
            <a:spLocks noGrp="1"/>
          </p:cNvSpPr>
          <p:nvPr>
            <p:ph type="subTitle" idx="1"/>
          </p:nvPr>
        </p:nvSpPr>
        <p:spPr>
          <a:xfrm>
            <a:off x="476250" y="31129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ADD VDFUNIT TO YOUR PROJECT</a:t>
            </a:r>
          </a:p>
          <a:p>
            <a:pPr algn="l">
              <a:lnSpc>
                <a:spcPct val="110000"/>
              </a:lnSpc>
            </a:pPr>
            <a:r>
              <a:rPr lang="nb-NO" sz="55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THEN</a:t>
            </a:r>
          </a:p>
          <a:p>
            <a:pPr algn="l">
              <a:lnSpc>
                <a:spcPct val="110000"/>
              </a:lnSpc>
            </a:pPr>
            <a:r>
              <a:rPr lang="nb-NO" sz="7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TEST SOMETHING</a:t>
            </a:r>
          </a:p>
        </p:txBody>
      </p:sp>
    </p:spTree>
    <p:extLst>
      <p:ext uri="{BB962C8B-B14F-4D97-AF65-F5344CB8AC3E}">
        <p14:creationId xmlns:p14="http://schemas.microsoft.com/office/powerpoint/2010/main" val="64777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8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sz="96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THEN…</a:t>
            </a:r>
            <a:endParaRPr lang="nb-NO" sz="96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533400" y="3024000"/>
            <a:ext cx="11372850" cy="2311400"/>
          </a:xfrm>
        </p:spPr>
        <p:txBody>
          <a:bodyPr>
            <a:noAutofit/>
          </a:bodyPr>
          <a:lstStyle/>
          <a:p>
            <a:pPr algn="l"/>
            <a:r>
              <a:rPr lang="nb-NO" sz="3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BE A</a:t>
            </a:r>
          </a:p>
          <a:p>
            <a:pPr algn="l"/>
            <a:r>
              <a:rPr lang="nb-NO" sz="7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HAPPY</a:t>
            </a:r>
          </a:p>
          <a:p>
            <a:pPr algn="l"/>
            <a:r>
              <a:rPr lang="nb-NO" sz="8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DATAFLEX</a:t>
            </a:r>
          </a:p>
          <a:p>
            <a:pPr algn="l"/>
            <a:r>
              <a:rPr lang="nb-NO" sz="4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PROGRAMMER</a:t>
            </a:r>
          </a:p>
        </p:txBody>
      </p:sp>
    </p:spTree>
    <p:extLst>
      <p:ext uri="{BB962C8B-B14F-4D97-AF65-F5344CB8AC3E}">
        <p14:creationId xmlns:p14="http://schemas.microsoft.com/office/powerpoint/2010/main" val="19789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8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016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sz="96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QUESTIONS?</a:t>
            </a:r>
            <a:endParaRPr lang="nb-NO" sz="96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4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sz="70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BEFORE UNIT TESTING</a:t>
            </a:r>
            <a:endParaRPr lang="nb-NO" sz="70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533400" y="30240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nb-NO" sz="8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AFRAID</a:t>
            </a:r>
          </a:p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TO CHANGE</a:t>
            </a:r>
          </a:p>
          <a:p>
            <a:pPr algn="l">
              <a:lnSpc>
                <a:spcPct val="110000"/>
              </a:lnSpc>
            </a:pPr>
            <a:r>
              <a:rPr lang="nb-NO" sz="7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YOUR CODE?</a:t>
            </a:r>
          </a:p>
        </p:txBody>
      </p:sp>
    </p:spTree>
    <p:extLst>
      <p:ext uri="{BB962C8B-B14F-4D97-AF65-F5344CB8AC3E}">
        <p14:creationId xmlns:p14="http://schemas.microsoft.com/office/powerpoint/2010/main" val="31557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0" y="914399"/>
            <a:ext cx="12325350" cy="1689101"/>
          </a:xfrm>
          <a:solidFill>
            <a:schemeClr val="bg1"/>
          </a:solidFill>
        </p:spPr>
        <p:txBody>
          <a:bodyPr lIns="180000" tIns="216000" rIns="180000" bIns="0" anchor="ctr" anchorCtr="0">
            <a:normAutofit/>
          </a:bodyPr>
          <a:lstStyle/>
          <a:p>
            <a:pPr algn="l"/>
            <a:r>
              <a:rPr lang="nb-NO" sz="7000" b="1" dirty="0" smtClean="0">
                <a:solidFill>
                  <a:srgbClr val="005B82"/>
                </a:solidFill>
                <a:latin typeface="Arvo" panose="02000000000000000000" pitchFamily="2" charset="0"/>
              </a:rPr>
              <a:t>BEFORE UNIT TESTING</a:t>
            </a:r>
            <a:endParaRPr lang="nb-NO" sz="7000" b="1" dirty="0">
              <a:solidFill>
                <a:srgbClr val="005B82"/>
              </a:solidFill>
              <a:latin typeface="Arvo" panose="02000000000000000000" pitchFamily="2" charset="0"/>
            </a:endParaRPr>
          </a:p>
        </p:txBody>
      </p:sp>
      <p:sp>
        <p:nvSpPr>
          <p:cNvPr id="4" name="Undertittel 3"/>
          <p:cNvSpPr>
            <a:spLocks noGrp="1"/>
          </p:cNvSpPr>
          <p:nvPr>
            <p:ph type="subTitle" idx="1"/>
          </p:nvPr>
        </p:nvSpPr>
        <p:spPr>
          <a:xfrm>
            <a:off x="533400" y="3024000"/>
            <a:ext cx="11372850" cy="2311400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nb-NO" sz="5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SOMETHING</a:t>
            </a:r>
          </a:p>
          <a:p>
            <a:pPr algn="l">
              <a:lnSpc>
                <a:spcPct val="110000"/>
              </a:lnSpc>
            </a:pPr>
            <a:r>
              <a:rPr lang="nb-NO" sz="6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MIGHT</a:t>
            </a:r>
          </a:p>
          <a:p>
            <a:pPr algn="l">
              <a:lnSpc>
                <a:spcPct val="110000"/>
              </a:lnSpc>
            </a:pPr>
            <a:r>
              <a:rPr lang="nb-NO" sz="9000" b="1" dirty="0" smtClean="0">
                <a:solidFill>
                  <a:schemeClr val="bg1"/>
                </a:solidFill>
                <a:latin typeface="Arvo" panose="02000000000000000000" pitchFamily="2" charset="0"/>
              </a:rPr>
              <a:t>BREAK?</a:t>
            </a:r>
          </a:p>
        </p:txBody>
      </p:sp>
    </p:spTree>
    <p:extLst>
      <p:ext uri="{BB962C8B-B14F-4D97-AF65-F5344CB8AC3E}">
        <p14:creationId xmlns:p14="http://schemas.microsoft.com/office/powerpoint/2010/main" val="255635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ytimg.com/vi/vr5phaG90N0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97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472</Words>
  <Application>Microsoft Office PowerPoint</Application>
  <PresentationFormat>Widescreen</PresentationFormat>
  <Paragraphs>166</Paragraphs>
  <Slides>68</Slides>
  <Notes>6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68</vt:i4>
      </vt:variant>
    </vt:vector>
  </HeadingPairs>
  <TitlesOfParts>
    <vt:vector size="73" baseType="lpstr">
      <vt:lpstr>Arial</vt:lpstr>
      <vt:lpstr>Arvo</vt:lpstr>
      <vt:lpstr>Calibri</vt:lpstr>
      <vt:lpstr>Calibri Light</vt:lpstr>
      <vt:lpstr>Office-tema</vt:lpstr>
      <vt:lpstr>UNIT TESTING</vt:lpstr>
      <vt:lpstr>PowerPoint-presentasjon</vt:lpstr>
      <vt:lpstr>PowerPoint-presentasjon</vt:lpstr>
      <vt:lpstr>PowerPoint-presentasjon</vt:lpstr>
      <vt:lpstr>PowerPoint-presentasjon</vt:lpstr>
      <vt:lpstr>UNIT TESTING</vt:lpstr>
      <vt:lpstr>BEFORE UNIT TESTING</vt:lpstr>
      <vt:lpstr>BEFORE UNIT TESTING</vt:lpstr>
      <vt:lpstr>PowerPoint-presentasjon</vt:lpstr>
      <vt:lpstr>UNIT TESTS GIVE YOU</vt:lpstr>
      <vt:lpstr>AUTOMATED TESTING</vt:lpstr>
      <vt:lpstr>TDD ≠ UNIT TESTING</vt:lpstr>
      <vt:lpstr>THREE AMIGOS</vt:lpstr>
      <vt:lpstr>VERSION CONTROL</vt:lpstr>
      <vt:lpstr>PowerPoint-presentasjon</vt:lpstr>
      <vt:lpstr>PowerPoint-presentasjon</vt:lpstr>
      <vt:lpstr>VDFUNIT</vt:lpstr>
      <vt:lpstr>PowerPoint-presentasjon</vt:lpstr>
      <vt:lpstr>GETTING VDFUNIT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WHAT IS A UNIT TEST</vt:lpstr>
      <vt:lpstr>NOT A UNIT TEST</vt:lpstr>
      <vt:lpstr>AN INTEGRATION TEST</vt:lpstr>
      <vt:lpstr>A UNIT TEST</vt:lpstr>
      <vt:lpstr>AN INTEGRATION TEST</vt:lpstr>
      <vt:lpstr>PowerPoint-presentasjon</vt:lpstr>
      <vt:lpstr>LEGACY CODE</vt:lpstr>
      <vt:lpstr>LEGACY CODE</vt:lpstr>
      <vt:lpstr>LEGACY CODE NEEDS</vt:lpstr>
      <vt:lpstr>LEGACY CODE DEMO</vt:lpstr>
      <vt:lpstr>CONTINUOUS INTEGRATION</vt:lpstr>
      <vt:lpstr>PowerPoint-presentasjon</vt:lpstr>
      <vt:lpstr>PowerPoint-presentasjon</vt:lpstr>
      <vt:lpstr>ACCEPTANCE TESTING</vt:lpstr>
      <vt:lpstr>ACCEPTANCE TESTING</vt:lpstr>
      <vt:lpstr>ACCEPTANCE TESTING</vt:lpstr>
      <vt:lpstr>PowerPoint-presentasjon</vt:lpstr>
      <vt:lpstr>PowerPoint-presentasjon</vt:lpstr>
      <vt:lpstr>FITNESSE FOR DATAFLEX</vt:lpstr>
      <vt:lpstr>WRITING GOOD UNIT TESTS</vt:lpstr>
      <vt:lpstr>WRITING GOOD UNIT TESTS</vt:lpstr>
      <vt:lpstr>YOUR UNIT TESTS ARE</vt:lpstr>
      <vt:lpstr>VERSION CONTROL TESTS</vt:lpstr>
      <vt:lpstr>TEST CODE SHOULD BE</vt:lpstr>
      <vt:lpstr>BEWARE OF</vt:lpstr>
      <vt:lpstr>SHOULD I UNIT TEST…</vt:lpstr>
      <vt:lpstr>PROBABLY NOT FOR…</vt:lpstr>
      <vt:lpstr>THIS IS ALL JOLLY GOOD…</vt:lpstr>
      <vt:lpstr>BUT…</vt:lpstr>
      <vt:lpstr>NO TIME TO WRITE TESTS?</vt:lpstr>
      <vt:lpstr>BUT…</vt:lpstr>
      <vt:lpstr>IT TAKES A LOT OF TIME</vt:lpstr>
      <vt:lpstr>WRITING TESTS IS A SKILL</vt:lpstr>
      <vt:lpstr>THIS IS COOL!</vt:lpstr>
      <vt:lpstr>FIRST STEPS</vt:lpstr>
      <vt:lpstr>THEN…</vt:lpstr>
      <vt:lpstr>QUESTIONS?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testing</dc:title>
  <dc:creator>Ola Eldøy</dc:creator>
  <cp:lastModifiedBy>Ola Eldøy</cp:lastModifiedBy>
  <cp:revision>56</cp:revision>
  <dcterms:created xsi:type="dcterms:W3CDTF">2016-05-03T18:06:56Z</dcterms:created>
  <dcterms:modified xsi:type="dcterms:W3CDTF">2016-05-13T01:41:30Z</dcterms:modified>
</cp:coreProperties>
</file>