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59" r:id="rId6"/>
    <p:sldId id="267" r:id="rId7"/>
    <p:sldId id="261" r:id="rId8"/>
    <p:sldId id="275" r:id="rId9"/>
    <p:sldId id="263" r:id="rId10"/>
    <p:sldId id="266" r:id="rId11"/>
    <p:sldId id="264" r:id="rId12"/>
    <p:sldId id="265" r:id="rId13"/>
    <p:sldId id="276" r:id="rId14"/>
    <p:sldId id="270" r:id="rId15"/>
    <p:sldId id="271" r:id="rId16"/>
    <p:sldId id="272" r:id="rId17"/>
    <p:sldId id="268" r:id="rId18"/>
    <p:sldId id="269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15881"/>
          <a:stretch/>
        </p:blipFill>
        <p:spPr bwMode="auto">
          <a:xfrm>
            <a:off x="-48000" y="-2"/>
            <a:ext cx="12275999" cy="6912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-47625" y="0"/>
            <a:ext cx="12275999" cy="6912000"/>
          </a:xfrm>
          <a:prstGeom prst="rect">
            <a:avLst/>
          </a:prstGeom>
          <a:solidFill>
            <a:srgbClr val="E64812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0059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8964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ccidental Presidency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Presenter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98" y="942433"/>
            <a:ext cx="3060402" cy="3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1"/>
            <a:ext cx="11013440" cy="100584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470991"/>
            <a:ext cx="11013440" cy="4919870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5760" tIns="365760" rIns="365760" bIns="365760"/>
          <a:lstStyle>
            <a:lvl1pPr marL="284163" indent="-284163">
              <a:buFontTx/>
              <a:buBlip>
                <a:blip r:embed="rId3"/>
              </a:buBlip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8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120" y="1"/>
            <a:ext cx="10972800" cy="100584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79120" y="2312678"/>
            <a:ext cx="10972800" cy="697114"/>
          </a:xfrm>
          <a:solidFill>
            <a:schemeClr val="bg1">
              <a:lumMod val="9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274320">
            <a:spAutoFit/>
          </a:bodyPr>
          <a:lstStyle>
            <a:lvl1pPr marL="228600" indent="-228600">
              <a:buFontTx/>
              <a:buBlip>
                <a:blip r:embed="rId3"/>
              </a:buBlip>
              <a:defRPr sz="17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Secondary text (code snippets for instance)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9120" y="1470992"/>
            <a:ext cx="10972800" cy="835613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274320" tIns="320040" rIns="274320" bIns="274320">
            <a:spAutoFit/>
          </a:bodyPr>
          <a:lstStyle>
            <a:lvl1pPr marL="228600" indent="-228600">
              <a:buFontTx/>
              <a:buBlip>
                <a:blip r:embed="rId4"/>
              </a:buBlip>
              <a:defRPr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Primary text</a:t>
            </a:r>
          </a:p>
        </p:txBody>
      </p:sp>
    </p:spTree>
    <p:extLst>
      <p:ext uri="{BB962C8B-B14F-4D97-AF65-F5344CB8AC3E}">
        <p14:creationId xmlns:p14="http://schemas.microsoft.com/office/powerpoint/2010/main" val="340221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Rectangle 9"/>
          <p:cNvSpPr/>
          <p:nvPr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2854325"/>
            <a:ext cx="10504487" cy="13525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  <a:lvl2pPr>
              <a:defRPr sz="5400">
                <a:latin typeface="Accidental Presidency" panose="00000400000000000000" pitchFamily="2" charset="0"/>
              </a:defRPr>
            </a:lvl2pPr>
            <a:lvl3pPr>
              <a:defRPr sz="5400">
                <a:latin typeface="Accidental Presidency" panose="00000400000000000000" pitchFamily="2" charset="0"/>
              </a:defRPr>
            </a:lvl3pPr>
            <a:lvl4pPr>
              <a:defRPr sz="5400">
                <a:latin typeface="Accidental Presidency" panose="00000400000000000000" pitchFamily="2" charset="0"/>
              </a:defRPr>
            </a:lvl4pPr>
            <a:lvl5pPr>
              <a:defRPr sz="5400">
                <a:latin typeface="Accidental Presidency" panose="00000400000000000000" pitchFamily="2" charset="0"/>
              </a:defRPr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708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15881"/>
          <a:stretch/>
        </p:blipFill>
        <p:spPr bwMode="auto">
          <a:xfrm>
            <a:off x="-48000" y="-2"/>
            <a:ext cx="12275999" cy="6912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-47625" y="0"/>
            <a:ext cx="12275999" cy="6912000"/>
          </a:xfrm>
          <a:prstGeom prst="rect">
            <a:avLst/>
          </a:prstGeom>
          <a:solidFill>
            <a:srgbClr val="E64812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1770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dirty="0" smtClean="0"/>
              <a:t>Placeholder: 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4498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Accidental Presidency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Placeholder: Are there any questions?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98" y="777123"/>
            <a:ext cx="3060402" cy="3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9867-9DC4-4A8A-84AB-CF3EDACFE758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1782-E67B-4A9C-BCB0-18D10B59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Hash-based_message_authentication_co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443" y="2500590"/>
            <a:ext cx="11346569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Time-base One-time Password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Eddy Kleinjan, Data Access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Authenticator Apps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311" y="2073419"/>
            <a:ext cx="5896386" cy="3477527"/>
          </a:xfrm>
        </p:spPr>
        <p:txBody>
          <a:bodyPr/>
          <a:lstStyle/>
          <a:p>
            <a:r>
              <a:rPr lang="en-US" dirty="0" smtClean="0"/>
              <a:t>Google Authenticator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Microsoft Authenticator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Authy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a4.mzstatic.com/us/r30/Purple69/v4/e1/77/58/e1775847-16d5-eb85-618f-fb3decb720de/icon175x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51" y="2073419"/>
            <a:ext cx="1100087" cy="11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26" y="3356381"/>
            <a:ext cx="754040" cy="754040"/>
          </a:xfrm>
          <a:prstGeom prst="rect">
            <a:avLst/>
          </a:prstGeom>
        </p:spPr>
      </p:pic>
      <p:pic>
        <p:nvPicPr>
          <p:cNvPr id="2052" name="Picture 4" descr="https://lh4.ggpht.com/2AoPLmyhaidV_9Z74Uc_bhpI8xnkAGjTy2HEdi1p_MQLFv62rUSJBYhVw5O13i1PKA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26" y="4533354"/>
            <a:ext cx="802451" cy="8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92" y="1758121"/>
            <a:ext cx="288571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0" y="2731864"/>
            <a:ext cx="4907412" cy="32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47129" y="984325"/>
            <a:ext cx="6223710" cy="5545567"/>
            <a:chOff x="3821215" y="1005840"/>
            <a:chExt cx="6223710" cy="5545567"/>
          </a:xfrm>
        </p:grpSpPr>
        <p:pic>
          <p:nvPicPr>
            <p:cNvPr id="2050" name="Picture 2" descr="http://3.bp.blogspot.com/-o5z-MpPFN7g/VWRXJvS7a1I/AAAAAAAABGE/iCDgjbeQ-KA/s1600/apps_512pxGRE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215" y="1005840"/>
              <a:ext cx="6223710" cy="5545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9"/>
            <a:stretch/>
          </p:blipFill>
          <p:spPr bwMode="auto">
            <a:xfrm>
              <a:off x="5689600" y="1657349"/>
              <a:ext cx="2161199" cy="3801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054789" y="4077147"/>
            <a:ext cx="257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102352</a:t>
            </a:r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5217142" y="3988972"/>
            <a:ext cx="264762" cy="781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8468360" y="3933988"/>
            <a:ext cx="264762" cy="763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5" y="1378700"/>
            <a:ext cx="10923809" cy="51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2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cOneTimePassword.pkg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Implements</a:t>
            </a:r>
            <a:r>
              <a:rPr lang="nl-NL" dirty="0" smtClean="0"/>
              <a:t> </a:t>
            </a:r>
            <a:r>
              <a:rPr lang="nl-NL" dirty="0" err="1" smtClean="0"/>
              <a:t>cOneTimePassword</a:t>
            </a:r>
            <a:r>
              <a:rPr lang="nl-NL" dirty="0" smtClean="0"/>
              <a:t> class</a:t>
            </a:r>
          </a:p>
          <a:p>
            <a:endParaRPr lang="nl-NL" dirty="0" smtClean="0"/>
          </a:p>
          <a:p>
            <a:r>
              <a:rPr lang="nl-NL" dirty="0" err="1" smtClean="0"/>
              <a:t>Uses</a:t>
            </a:r>
            <a:r>
              <a:rPr lang="nl-NL" dirty="0" smtClean="0"/>
              <a:t> DLL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encryption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encoding</a:t>
            </a:r>
            <a:r>
              <a:rPr lang="nl-NL" dirty="0" smtClean="0"/>
              <a:t> logic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5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cOneTimePassword</a:t>
            </a:r>
            <a:r>
              <a:rPr lang="nl-NL" dirty="0" smtClean="0"/>
              <a:t> </a:t>
            </a:r>
            <a:r>
              <a:rPr lang="nl-NL" dirty="0" err="1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Property Integer </a:t>
            </a:r>
            <a:r>
              <a:rPr lang="en-US" dirty="0" err="1">
                <a:latin typeface="Consolas" panose="020B0609020204030204" pitchFamily="49" charset="0"/>
              </a:rPr>
              <a:t>piSecretCodeType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otpDecodeNone</a:t>
            </a: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Default </a:t>
            </a:r>
            <a:r>
              <a:rPr lang="en-US" dirty="0">
                <a:latin typeface="Consolas" panose="020B0609020204030204" pitchFamily="49" charset="0"/>
              </a:rPr>
              <a:t>None; options otpDecodeBase16, otpDecodeBase32 or otpDecodeBase64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Property </a:t>
            </a:r>
            <a:r>
              <a:rPr lang="en-US" dirty="0">
                <a:latin typeface="Consolas" panose="020B0609020204030204" pitchFamily="49" charset="0"/>
              </a:rPr>
              <a:t>Integer </a:t>
            </a:r>
            <a:r>
              <a:rPr lang="en-US" dirty="0" err="1">
                <a:latin typeface="Consolas" panose="020B0609020204030204" pitchFamily="49" charset="0"/>
              </a:rPr>
              <a:t>piDigitCount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6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Default </a:t>
            </a:r>
            <a:r>
              <a:rPr lang="en-US" dirty="0">
                <a:latin typeface="Consolas" panose="020B0609020204030204" pitchFamily="49" charset="0"/>
              </a:rPr>
              <a:t>= 6 bit; options 6, 7 or 8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Property </a:t>
            </a:r>
            <a:r>
              <a:rPr lang="en-US" dirty="0">
                <a:latin typeface="Consolas" panose="020B0609020204030204" pitchFamily="49" charset="0"/>
              </a:rPr>
              <a:t>Integer </a:t>
            </a:r>
            <a:r>
              <a:rPr lang="en-US" dirty="0" err="1">
                <a:latin typeface="Consolas" panose="020B0609020204030204" pitchFamily="49" charset="0"/>
              </a:rPr>
              <a:t>piHmacType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otpHmacSha1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Default </a:t>
            </a:r>
            <a:r>
              <a:rPr lang="en-US" dirty="0">
                <a:latin typeface="Consolas" panose="020B0609020204030204" pitchFamily="49" charset="0"/>
              </a:rPr>
              <a:t>= otpHmacSha1; options otpHmacSha1, otpHmacSha256, otpHmacSha512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Property </a:t>
            </a:r>
            <a:r>
              <a:rPr lang="en-US" dirty="0" err="1">
                <a:latin typeface="Consolas" panose="020B0609020204030204" pitchFamily="49" charset="0"/>
              </a:rPr>
              <a:t>BigInt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piEpoch</a:t>
            </a: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Default </a:t>
            </a:r>
            <a:r>
              <a:rPr lang="en-US" dirty="0">
                <a:latin typeface="Consolas" panose="020B0609020204030204" pitchFamily="49" charset="0"/>
              </a:rPr>
              <a:t>= 0; options 0 or 1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Property </a:t>
            </a:r>
            <a:r>
              <a:rPr lang="en-US" dirty="0" err="1">
                <a:latin typeface="Consolas" panose="020B0609020204030204" pitchFamily="49" charset="0"/>
              </a:rPr>
              <a:t>BigInt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piTime</a:t>
            </a: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Default </a:t>
            </a:r>
            <a:r>
              <a:rPr lang="en-US" dirty="0">
                <a:latin typeface="Consolas" panose="020B0609020204030204" pitchFamily="49" charset="0"/>
              </a:rPr>
              <a:t>= 0 (now); otherwise number of seconds since </a:t>
            </a:r>
            <a:r>
              <a:rPr lang="en-US" dirty="0" err="1">
                <a:latin typeface="Consolas" panose="020B0609020204030204" pitchFamily="49" charset="0"/>
              </a:rPr>
              <a:t>unix</a:t>
            </a:r>
            <a:r>
              <a:rPr lang="en-US" dirty="0">
                <a:latin typeface="Consolas" panose="020B0609020204030204" pitchFamily="49" charset="0"/>
              </a:rPr>
              <a:t> time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Property </a:t>
            </a:r>
            <a:r>
              <a:rPr lang="en-US" dirty="0" err="1">
                <a:latin typeface="Consolas" panose="020B0609020204030204" pitchFamily="49" charset="0"/>
              </a:rPr>
              <a:t>BigInt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piStep</a:t>
            </a:r>
            <a:r>
              <a:rPr lang="en-US" dirty="0" smtClean="0">
                <a:latin typeface="Consolas" panose="020B0609020204030204" pitchFamily="49" charset="0"/>
              </a:rPr>
              <a:t> 30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Default </a:t>
            </a:r>
            <a:r>
              <a:rPr lang="en-US" dirty="0">
                <a:latin typeface="Consolas" panose="020B0609020204030204" pitchFamily="49" charset="0"/>
              </a:rPr>
              <a:t>= 30 sec; step size for factor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Property </a:t>
            </a:r>
            <a:r>
              <a:rPr lang="en-US" dirty="0">
                <a:latin typeface="Consolas" panose="020B0609020204030204" pitchFamily="49" charset="0"/>
              </a:rPr>
              <a:t>Integer </a:t>
            </a:r>
            <a:r>
              <a:rPr lang="en-US" dirty="0" err="1">
                <a:latin typeface="Consolas" panose="020B0609020204030204" pitchFamily="49" charset="0"/>
              </a:rPr>
              <a:t>piStepGraceCount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</a:rPr>
              <a:t>Default </a:t>
            </a:r>
            <a:r>
              <a:rPr lang="en-US" dirty="0">
                <a:latin typeface="Consolas" panose="020B0609020204030204" pitchFamily="49" charset="0"/>
              </a:rPr>
              <a:t>= 2; Defines </a:t>
            </a:r>
            <a:r>
              <a:rPr lang="en-US" dirty="0" smtClean="0">
                <a:latin typeface="Consolas" panose="020B0609020204030204" pitchFamily="49" charset="0"/>
              </a:rPr>
              <a:t>maximum </a:t>
            </a:r>
            <a:r>
              <a:rPr lang="en-US" dirty="0">
                <a:latin typeface="Consolas" panose="020B0609020204030204" pitchFamily="49" charset="0"/>
              </a:rPr>
              <a:t>number </a:t>
            </a:r>
            <a:r>
              <a:rPr lang="en-US" dirty="0" err="1" smtClean="0">
                <a:latin typeface="Consolas" panose="020B0609020204030204" pitchFamily="49" charset="0"/>
              </a:rPr>
              <a:t>piSteps</a:t>
            </a:r>
            <a:r>
              <a:rPr lang="en-US" dirty="0" smtClean="0">
                <a:latin typeface="Consolas" panose="020B0609020204030204" pitchFamily="49" charset="0"/>
              </a:rPr>
              <a:t> code may fall outside current </a:t>
            </a:r>
            <a:r>
              <a:rPr lang="en-US" dirty="0">
                <a:latin typeface="Consolas" panose="020B0609020204030204" pitchFamily="49" charset="0"/>
              </a:rPr>
              <a:t>time when validating</a:t>
            </a:r>
          </a:p>
        </p:txBody>
      </p:sp>
    </p:spTree>
    <p:extLst>
      <p:ext uri="{BB962C8B-B14F-4D97-AF65-F5344CB8AC3E}">
        <p14:creationId xmlns:p14="http://schemas.microsoft.com/office/powerpoint/2010/main" val="13472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cOneTimePassword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Consolas" panose="020B0609020204030204" pitchFamily="49" charset="0"/>
              </a:rPr>
              <a:t>// </a:t>
            </a:r>
            <a:r>
              <a:rPr lang="nl-NL" dirty="0" err="1" smtClean="0">
                <a:latin typeface="Consolas" panose="020B0609020204030204" pitchFamily="49" charset="0"/>
              </a:rPr>
              <a:t>To</a:t>
            </a:r>
            <a:r>
              <a:rPr lang="nl-NL" dirty="0" smtClean="0">
                <a:latin typeface="Consolas" panose="020B0609020204030204" pitchFamily="49" charset="0"/>
              </a:rPr>
              <a:t> </a:t>
            </a:r>
            <a:r>
              <a:rPr lang="nl-NL" dirty="0">
                <a:latin typeface="Consolas" panose="020B0609020204030204" pitchFamily="49" charset="0"/>
              </a:rPr>
              <a:t>get </a:t>
            </a:r>
            <a:r>
              <a:rPr lang="nl-NL" dirty="0" err="1">
                <a:latin typeface="Consolas" panose="020B0609020204030204" pitchFamily="49" charset="0"/>
              </a:rPr>
              <a:t>current</a:t>
            </a:r>
            <a:r>
              <a:rPr lang="nl-NL" dirty="0">
                <a:latin typeface="Consolas" panose="020B0609020204030204" pitchFamily="49" charset="0"/>
              </a:rPr>
              <a:t> TOTP </a:t>
            </a:r>
            <a:r>
              <a:rPr lang="nl-NL" dirty="0" err="1">
                <a:latin typeface="Consolas" panose="020B0609020204030204" pitchFamily="49" charset="0"/>
              </a:rPr>
              <a:t>value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based</a:t>
            </a:r>
            <a:r>
              <a:rPr lang="nl-NL" dirty="0">
                <a:latin typeface="Consolas" panose="020B0609020204030204" pitchFamily="49" charset="0"/>
              </a:rPr>
              <a:t> on </a:t>
            </a:r>
            <a:r>
              <a:rPr lang="nl-NL" dirty="0" err="1">
                <a:latin typeface="Consolas" panose="020B0609020204030204" pitchFamily="49" charset="0"/>
              </a:rPr>
              <a:t>passed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secret</a:t>
            </a:r>
            <a:endParaRPr lang="nl-NL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 err="1" smtClean="0">
                <a:latin typeface="Consolas" panose="020B0609020204030204" pitchFamily="49" charset="0"/>
              </a:rPr>
              <a:t>Function</a:t>
            </a:r>
            <a:r>
              <a:rPr lang="nl-NL" dirty="0" smtClean="0">
                <a:latin typeface="Consolas" panose="020B0609020204030204" pitchFamily="49" charset="0"/>
              </a:rPr>
              <a:t> TOTP</a:t>
            </a:r>
            <a:r>
              <a:rPr lang="nl-NL" dirty="0">
                <a:latin typeface="Consolas" panose="020B0609020204030204" pitchFamily="49" charset="0"/>
              </a:rPr>
              <a:t>	</a:t>
            </a:r>
            <a:r>
              <a:rPr lang="nl-NL" dirty="0" smtClean="0">
                <a:latin typeface="Consolas" panose="020B0609020204030204" pitchFamily="49" charset="0"/>
              </a:rPr>
              <a:t> String </a:t>
            </a:r>
            <a:r>
              <a:rPr lang="nl-NL" dirty="0" err="1" smtClean="0">
                <a:latin typeface="Consolas" panose="020B0609020204030204" pitchFamily="49" charset="0"/>
              </a:rPr>
              <a:t>sSecret</a:t>
            </a:r>
            <a:r>
              <a:rPr lang="nl-NL" dirty="0" smtClean="0">
                <a:latin typeface="Consolas" panose="020B0609020204030204" pitchFamily="49" charset="0"/>
              </a:rPr>
              <a:t> Returns </a:t>
            </a:r>
            <a:r>
              <a:rPr lang="nl-NL" dirty="0" err="1">
                <a:latin typeface="Consolas" panose="020B0609020204030204" pitchFamily="49" charset="0"/>
              </a:rPr>
              <a:t>current</a:t>
            </a:r>
            <a:r>
              <a:rPr lang="nl-NL" dirty="0">
                <a:latin typeface="Consolas" panose="020B0609020204030204" pitchFamily="49" charset="0"/>
              </a:rPr>
              <a:t> TOTP Code</a:t>
            </a:r>
          </a:p>
          <a:p>
            <a:endParaRPr lang="nl-NL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 smtClean="0">
                <a:latin typeface="Consolas" panose="020B0609020204030204" pitchFamily="49" charset="0"/>
              </a:rPr>
              <a:t>// </a:t>
            </a:r>
            <a:r>
              <a:rPr lang="nl-NL" dirty="0" err="1" smtClean="0">
                <a:latin typeface="Consolas" panose="020B0609020204030204" pitchFamily="49" charset="0"/>
              </a:rPr>
              <a:t>To</a:t>
            </a:r>
            <a:r>
              <a:rPr lang="nl-NL" dirty="0" smtClean="0">
                <a:latin typeface="Consolas" panose="020B0609020204030204" pitchFamily="49" charset="0"/>
              </a:rPr>
              <a:t> test </a:t>
            </a:r>
            <a:r>
              <a:rPr lang="nl-NL" dirty="0" err="1" smtClean="0">
                <a:latin typeface="Consolas" panose="020B0609020204030204" pitchFamily="49" charset="0"/>
              </a:rPr>
              <a:t>entered</a:t>
            </a:r>
            <a:r>
              <a:rPr lang="nl-NL" dirty="0" smtClean="0">
                <a:latin typeface="Consolas" panose="020B0609020204030204" pitchFamily="49" charset="0"/>
              </a:rPr>
              <a:t> Code; </a:t>
            </a:r>
            <a:r>
              <a:rPr lang="nl-NL" dirty="0" err="1" smtClean="0">
                <a:latin typeface="Consolas" panose="020B0609020204030204" pitchFamily="49" charset="0"/>
              </a:rPr>
              <a:t>may</a:t>
            </a:r>
            <a:r>
              <a:rPr lang="nl-NL" dirty="0" smtClean="0">
                <a:latin typeface="Consolas" panose="020B0609020204030204" pitchFamily="49" charset="0"/>
              </a:rPr>
              <a:t> </a:t>
            </a:r>
            <a:r>
              <a:rPr lang="nl-NL" dirty="0" err="1" smtClean="0">
                <a:latin typeface="Consolas" panose="020B0609020204030204" pitchFamily="49" charset="0"/>
              </a:rPr>
              <a:t>be</a:t>
            </a:r>
            <a:r>
              <a:rPr lang="nl-NL" dirty="0" smtClean="0">
                <a:latin typeface="Consolas" panose="020B0609020204030204" pitchFamily="49" charset="0"/>
              </a:rPr>
              <a:t> off </a:t>
            </a:r>
            <a:r>
              <a:rPr lang="nl-NL" dirty="0" err="1" smtClean="0">
                <a:latin typeface="Consolas" panose="020B0609020204030204" pitchFamily="49" charset="0"/>
              </a:rPr>
              <a:t>by</a:t>
            </a:r>
            <a:r>
              <a:rPr lang="nl-NL" dirty="0" smtClean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piStepGraceCount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latin typeface="Consolas" panose="020B0609020204030204" pitchFamily="49" charset="0"/>
              </a:rPr>
              <a:t>piStep</a:t>
            </a:r>
            <a:r>
              <a:rPr lang="en-US" dirty="0" smtClean="0">
                <a:latin typeface="Consolas" panose="020B0609020204030204" pitchFamily="49" charset="0"/>
              </a:rPr>
              <a:t> seconds</a:t>
            </a:r>
            <a:endParaRPr lang="nl-NL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 err="1">
                <a:latin typeface="Consolas" panose="020B0609020204030204" pitchFamily="49" charset="0"/>
              </a:rPr>
              <a:t>Function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 smtClean="0">
                <a:latin typeface="Consolas" panose="020B0609020204030204" pitchFamily="49" charset="0"/>
              </a:rPr>
              <a:t>IsValidTimeBasedOneTimePassword</a:t>
            </a:r>
            <a:r>
              <a:rPr lang="nl-NL" dirty="0" smtClean="0">
                <a:latin typeface="Consolas" panose="020B0609020204030204" pitchFamily="49" charset="0"/>
              </a:rPr>
              <a:t> ;</a:t>
            </a:r>
          </a:p>
          <a:p>
            <a:pPr marL="0" indent="0">
              <a:buNone/>
            </a:pPr>
            <a:r>
              <a:rPr lang="nl-NL" dirty="0">
                <a:latin typeface="Consolas" panose="020B0609020204030204" pitchFamily="49" charset="0"/>
              </a:rPr>
              <a:t>	</a:t>
            </a:r>
            <a:r>
              <a:rPr lang="nl-NL" dirty="0" smtClean="0">
                <a:latin typeface="Consolas" panose="020B0609020204030204" pitchFamily="49" charset="0"/>
              </a:rPr>
              <a:t>String </a:t>
            </a:r>
            <a:r>
              <a:rPr lang="nl-NL" dirty="0" err="1" smtClean="0">
                <a:latin typeface="Consolas" panose="020B0609020204030204" pitchFamily="49" charset="0"/>
              </a:rPr>
              <a:t>sSecret</a:t>
            </a:r>
            <a:endParaRPr lang="nl-NL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>
                <a:latin typeface="Consolas" panose="020B0609020204030204" pitchFamily="49" charset="0"/>
              </a:rPr>
              <a:t>	</a:t>
            </a:r>
            <a:r>
              <a:rPr lang="nl-NL" dirty="0" smtClean="0">
                <a:latin typeface="Consolas" panose="020B0609020204030204" pitchFamily="49" charset="0"/>
              </a:rPr>
              <a:t>String </a:t>
            </a:r>
            <a:r>
              <a:rPr lang="nl-NL" dirty="0" err="1" smtClean="0">
                <a:latin typeface="Consolas" panose="020B0609020204030204" pitchFamily="49" charset="0"/>
              </a:rPr>
              <a:t>sCode</a:t>
            </a:r>
            <a:endParaRPr lang="nl-NL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>
                <a:latin typeface="Consolas" panose="020B0609020204030204" pitchFamily="49" charset="0"/>
              </a:rPr>
              <a:t>	</a:t>
            </a:r>
            <a:r>
              <a:rPr lang="nl-NL" dirty="0" smtClean="0">
                <a:latin typeface="Consolas" panose="020B0609020204030204" pitchFamily="49" charset="0"/>
              </a:rPr>
              <a:t>Returns True/</a:t>
            </a:r>
            <a:r>
              <a:rPr lang="nl-NL" dirty="0" err="1" smtClean="0">
                <a:latin typeface="Consolas" panose="020B0609020204030204" pitchFamily="49" charset="0"/>
              </a:rPr>
              <a:t>False</a:t>
            </a:r>
            <a:endParaRPr lang="nl-N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Issue TOTP Details </a:t>
            </a:r>
            <a:r>
              <a:rPr lang="nl-NL" dirty="0" err="1" smtClean="0"/>
              <a:t>to</a:t>
            </a:r>
            <a:r>
              <a:rPr lang="nl-NL" dirty="0" smtClean="0"/>
              <a:t> User </a:t>
            </a:r>
            <a:r>
              <a:rPr lang="nl-NL" dirty="0" err="1" smtClean="0"/>
              <a:t>using</a:t>
            </a:r>
            <a:r>
              <a:rPr lang="nl-NL" dirty="0" smtClean="0"/>
              <a:t> 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Define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length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code; </a:t>
            </a:r>
            <a:r>
              <a:rPr lang="nl-NL" b="1" dirty="0" smtClean="0"/>
              <a:t>6</a:t>
            </a:r>
            <a:r>
              <a:rPr lang="nl-NL" dirty="0" smtClean="0"/>
              <a:t>, 7 or 8 </a:t>
            </a:r>
            <a:r>
              <a:rPr lang="nl-NL" dirty="0" err="1" smtClean="0"/>
              <a:t>digits</a:t>
            </a:r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Define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encryption</a:t>
            </a:r>
            <a:r>
              <a:rPr lang="nl-NL" dirty="0" smtClean="0"/>
              <a:t> </a:t>
            </a:r>
            <a:r>
              <a:rPr lang="nl-NL" dirty="0" err="1" smtClean="0"/>
              <a:t>algorithm</a:t>
            </a:r>
            <a:r>
              <a:rPr lang="nl-NL" dirty="0" smtClean="0"/>
              <a:t>: SHA-1; </a:t>
            </a:r>
            <a:r>
              <a:rPr lang="nl-NL" b="1" dirty="0" smtClean="0"/>
              <a:t>SHA-256</a:t>
            </a:r>
            <a:r>
              <a:rPr lang="nl-NL" dirty="0" smtClean="0"/>
              <a:t>; SHA-512</a:t>
            </a:r>
          </a:p>
          <a:p>
            <a:endParaRPr lang="nl-NL" dirty="0" smtClean="0"/>
          </a:p>
          <a:p>
            <a:r>
              <a:rPr lang="nl-NL" dirty="0" err="1" smtClean="0"/>
              <a:t>Define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time-</a:t>
            </a:r>
            <a:r>
              <a:rPr lang="nl-NL" dirty="0" err="1" smtClean="0"/>
              <a:t>window</a:t>
            </a:r>
            <a:r>
              <a:rPr lang="nl-NL" dirty="0" smtClean="0"/>
              <a:t> in </a:t>
            </a:r>
            <a:r>
              <a:rPr lang="nl-NL" dirty="0" err="1" smtClean="0"/>
              <a:t>seconds</a:t>
            </a:r>
            <a:r>
              <a:rPr lang="nl-NL" dirty="0" smtClean="0"/>
              <a:t>; default </a:t>
            </a:r>
            <a:r>
              <a:rPr lang="nl-NL" b="1" dirty="0" smtClean="0"/>
              <a:t>30 </a:t>
            </a:r>
            <a:r>
              <a:rPr lang="nl-NL" dirty="0" err="1" smtClean="0"/>
              <a:t>seconds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Share </a:t>
            </a:r>
            <a:r>
              <a:rPr lang="nl-NL" dirty="0" err="1" smtClean="0"/>
              <a:t>Secret</a:t>
            </a:r>
            <a:r>
              <a:rPr lang="nl-NL" dirty="0" smtClean="0"/>
              <a:t> Byte</a:t>
            </a:r>
            <a:r>
              <a:rPr lang="en-US" dirty="0" smtClean="0"/>
              <a:t>; </a:t>
            </a:r>
            <a:r>
              <a:rPr lang="en-US" b="1" dirty="0" smtClean="0"/>
              <a:t>base32</a:t>
            </a:r>
            <a:r>
              <a:rPr lang="en-US" dirty="0" smtClean="0"/>
              <a:t> encoded</a:t>
            </a:r>
          </a:p>
          <a:p>
            <a:pPr marL="0" indent="0">
              <a:buNone/>
            </a:pPr>
            <a:r>
              <a:rPr lang="nl-NL" dirty="0" smtClean="0"/>
              <a:t>URI:</a:t>
            </a:r>
            <a:endParaRPr lang="nl-NL" dirty="0"/>
          </a:p>
          <a:p>
            <a:pPr marL="0" indent="0">
              <a:buNone/>
            </a:pPr>
            <a:r>
              <a:rPr lang="en-US" sz="2800" b="1" dirty="0" smtClean="0">
                <a:latin typeface="Consolas" panose="020B0609020204030204" pitchFamily="49" charset="0"/>
              </a:rPr>
              <a:t>otpauth</a:t>
            </a:r>
            <a:r>
              <a:rPr lang="en-US" sz="2800" b="1" dirty="0">
                <a:latin typeface="Consolas" panose="020B0609020204030204" pitchFamily="49" charset="0"/>
              </a:rPr>
              <a:t>:</a:t>
            </a:r>
            <a:r>
              <a:rPr lang="en-US" sz="2800" dirty="0">
                <a:latin typeface="Consolas" panose="020B0609020204030204" pitchFamily="49" charset="0"/>
              </a:rPr>
              <a:t>//totp/DFAUTH:guest@dataflex?</a:t>
            </a:r>
            <a:r>
              <a:rPr lang="en-US" sz="2800" b="1" dirty="0">
                <a:latin typeface="Consolas" panose="020B0609020204030204" pitchFamily="49" charset="0"/>
              </a:rPr>
              <a:t>secret=</a:t>
            </a:r>
            <a:r>
              <a:rPr lang="en-US" sz="2800" dirty="0">
                <a:latin typeface="Consolas" panose="020B0609020204030204" pitchFamily="49" charset="0"/>
              </a:rPr>
              <a:t>7K7I7JYE3QTAUZXRB3ZRK32J5RLJU4MSUZOQMBSXEUXQRCO5C5SV====&amp;</a:t>
            </a:r>
            <a:r>
              <a:rPr lang="en-US" sz="2800" b="1" dirty="0" smtClean="0">
                <a:latin typeface="Consolas" panose="020B0609020204030204" pitchFamily="49" charset="0"/>
              </a:rPr>
              <a:t>issuer=</a:t>
            </a:r>
            <a:r>
              <a:rPr lang="en-US" sz="2800" dirty="0" smtClean="0">
                <a:latin typeface="Consolas" panose="020B0609020204030204" pitchFamily="49" charset="0"/>
              </a:rPr>
              <a:t>DataFlex&amp;</a:t>
            </a:r>
            <a:r>
              <a:rPr lang="en-US" sz="2800" b="1" dirty="0" smtClean="0">
                <a:latin typeface="Consolas" panose="020B0609020204030204" pitchFamily="49" charset="0"/>
              </a:rPr>
              <a:t>algorithm=</a:t>
            </a:r>
            <a:r>
              <a:rPr lang="en-US" sz="2800" dirty="0" smtClean="0">
                <a:latin typeface="Consolas" panose="020B0609020204030204" pitchFamily="49" charset="0"/>
              </a:rPr>
              <a:t>SHA256&amp;</a:t>
            </a:r>
            <a:r>
              <a:rPr lang="en-US" sz="2800" b="1" dirty="0" smtClean="0">
                <a:latin typeface="Consolas" panose="020B0609020204030204" pitchFamily="49" charset="0"/>
              </a:rPr>
              <a:t>digits</a:t>
            </a:r>
            <a:r>
              <a:rPr lang="en-US" sz="2800" dirty="0" smtClean="0">
                <a:latin typeface="Consolas" panose="020B0609020204030204" pitchFamily="49" charset="0"/>
              </a:rPr>
              <a:t>=6&amp;</a:t>
            </a:r>
            <a:r>
              <a:rPr lang="en-US" sz="2800" b="1" dirty="0" smtClean="0">
                <a:latin typeface="Consolas" panose="020B0609020204030204" pitchFamily="49" charset="0"/>
              </a:rPr>
              <a:t>period</a:t>
            </a:r>
            <a:r>
              <a:rPr lang="en-US" sz="2800" dirty="0" smtClean="0">
                <a:latin typeface="Consolas" panose="020B0609020204030204" pitchFamily="49" charset="0"/>
              </a:rPr>
              <a:t>=30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59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Issue TOTP Details </a:t>
            </a:r>
            <a:r>
              <a:rPr lang="nl-NL" dirty="0" err="1"/>
              <a:t>to</a:t>
            </a:r>
            <a:r>
              <a:rPr lang="nl-NL" dirty="0"/>
              <a:t> User </a:t>
            </a:r>
            <a:r>
              <a:rPr lang="nl-NL" dirty="0" err="1"/>
              <a:t>using</a:t>
            </a:r>
            <a:r>
              <a:rPr lang="nl-NL" dirty="0"/>
              <a:t> 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364079"/>
            <a:ext cx="11013440" cy="1874637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7K7I7JYE3QTAUZXRB3ZRK32J5RLJU4MSUZOQMBSXEUXQRCO5C5SV</a:t>
            </a:r>
            <a:r>
              <a:rPr lang="en-US" dirty="0" smtClean="0">
                <a:latin typeface="Consolas" panose="020B0609020204030204" pitchFamily="49" charset="0"/>
              </a:rPr>
              <a:t>====</a:t>
            </a:r>
            <a:endParaRPr lang="nl-NL" dirty="0"/>
          </a:p>
          <a:p>
            <a:r>
              <a:rPr lang="nl-NL" dirty="0" err="1" smtClean="0"/>
              <a:t>Generate</a:t>
            </a:r>
            <a:r>
              <a:rPr lang="nl-NL" dirty="0" smtClean="0"/>
              <a:t> QR Code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Ease</a:t>
            </a:r>
            <a:r>
              <a:rPr lang="nl-NL" dirty="0" smtClean="0"/>
              <a:t> of </a:t>
            </a:r>
            <a:r>
              <a:rPr lang="nl-NL" dirty="0" err="1" smtClean="0"/>
              <a:t>use</a:t>
            </a:r>
            <a:endParaRPr lang="nl-NL" dirty="0" smtClean="0"/>
          </a:p>
          <a:p>
            <a:r>
              <a:rPr lang="nl-NL" dirty="0" smtClean="0"/>
              <a:t>Scan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Authenticator</a:t>
            </a:r>
            <a:r>
              <a:rPr lang="nl-NL" dirty="0" smtClean="0"/>
              <a:t> App</a:t>
            </a:r>
          </a:p>
          <a:p>
            <a:endParaRPr lang="nl-NL" dirty="0" smtClean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87" y="3472070"/>
            <a:ext cx="3024613" cy="302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www.secken.com/static/images/en/outer/user/sectio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" y="3472070"/>
            <a:ext cx="5665823" cy="302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Implement</a:t>
            </a:r>
            <a:r>
              <a:rPr lang="nl-NL" dirty="0" smtClean="0"/>
              <a:t>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428422"/>
            <a:ext cx="5627445" cy="3118886"/>
          </a:xfrm>
        </p:spPr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Issue </a:t>
            </a:r>
            <a:r>
              <a:rPr lang="nl-NL" dirty="0" err="1" smtClean="0"/>
              <a:t>Secrets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smtClean="0"/>
              <a:t>Re-Issue </a:t>
            </a:r>
            <a:r>
              <a:rPr lang="nl-NL" dirty="0" err="1" smtClean="0"/>
              <a:t>Secrets</a:t>
            </a:r>
            <a:r>
              <a:rPr lang="nl-NL" dirty="0" smtClean="0"/>
              <a:t>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Password Reset?</a:t>
            </a:r>
            <a:endParaRPr lang="en-US" dirty="0" smtClean="0"/>
          </a:p>
        </p:txBody>
      </p:sp>
      <p:pic>
        <p:nvPicPr>
          <p:cNvPr id="5122" name="Picture 2" descr="Process-v-Proced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09" y="2428421"/>
            <a:ext cx="4675991" cy="31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470991"/>
            <a:ext cx="6670936" cy="2702976"/>
          </a:xfrm>
        </p:spPr>
        <p:txBody>
          <a:bodyPr/>
          <a:lstStyle/>
          <a:p>
            <a:r>
              <a:rPr lang="en-US" dirty="0" smtClean="0"/>
              <a:t>Strong Security measures becomes standard</a:t>
            </a:r>
          </a:p>
          <a:p>
            <a:endParaRPr lang="en-US" dirty="0" smtClean="0"/>
          </a:p>
          <a:p>
            <a:r>
              <a:rPr lang="en-US" dirty="0" smtClean="0"/>
              <a:t>Make sure you know who you are dealing with</a:t>
            </a:r>
          </a:p>
          <a:p>
            <a:endParaRPr lang="en-US" dirty="0" smtClean="0"/>
          </a:p>
          <a:p>
            <a:r>
              <a:rPr lang="en-US" dirty="0" smtClean="0"/>
              <a:t>Identify the party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dentity theft prot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cfa9b84310c8b8509588-01b652123bd1bb075fd1894c2a2319b7.ssl.cf1.rackcdn.com/Blog/8%20ways%20to%20safeguard%20identity%20thef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21" y="1470990"/>
            <a:ext cx="3909479" cy="270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7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UserID</a:t>
            </a:r>
            <a:r>
              <a:rPr lang="en-US" dirty="0" smtClean="0"/>
              <a:t> and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994400"/>
            <a:ext cx="5223622" cy="3760943"/>
          </a:xfrm>
        </p:spPr>
        <p:txBody>
          <a:bodyPr>
            <a:normAutofit/>
          </a:bodyPr>
          <a:lstStyle/>
          <a:p>
            <a:r>
              <a:rPr lang="en-US" dirty="0" smtClean="0"/>
              <a:t>Password should be kept a secret</a:t>
            </a:r>
          </a:p>
          <a:p>
            <a:endParaRPr lang="en-US" dirty="0" smtClean="0"/>
          </a:p>
          <a:p>
            <a:r>
              <a:rPr lang="en-US" dirty="0" smtClean="0"/>
              <a:t>What if …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Someone gets access to the password?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users uses the same passwords in multiple places?</a:t>
            </a:r>
          </a:p>
          <a:p>
            <a:endParaRPr lang="en-US" dirty="0" smtClean="0"/>
          </a:p>
        </p:txBody>
      </p:sp>
      <p:pic>
        <p:nvPicPr>
          <p:cNvPr id="1026" name="Picture 2" descr="http://www.glitch.news/wp-content/uploads/sites/19/2015/12/Hacker-Computer-Theft-Password-Identity-St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1994401"/>
            <a:ext cx="5576885" cy="376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2 Factor Authentication (2FA)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, </a:t>
            </a:r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have..</a:t>
            </a:r>
            <a:endParaRPr lang="en-US" dirty="0" smtClean="0"/>
          </a:p>
          <a:p>
            <a:r>
              <a:rPr lang="en-US" dirty="0" smtClean="0"/>
              <a:t>Enter User ID, Password and a Dynamically Generated Code</a:t>
            </a:r>
            <a:endParaRPr lang="en-US" dirty="0"/>
          </a:p>
        </p:txBody>
      </p:sp>
      <p:pic>
        <p:nvPicPr>
          <p:cNvPr id="1026" name="Picture 2" descr="SMS-alapú azonosít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52" y="3163991"/>
            <a:ext cx="6635055" cy="23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use 2 Factor Authentication?</a:t>
            </a:r>
            <a:endParaRPr lang="en-US" dirty="0"/>
          </a:p>
        </p:txBody>
      </p:sp>
      <p:pic>
        <p:nvPicPr>
          <p:cNvPr id="3074" name="Picture 2" descr="https://www.google.nl/images/branding/googlelogo/1x/googlelogo_color_272x92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3" y="5093501"/>
            <a:ext cx="25908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58" y="4800611"/>
            <a:ext cx="2529242" cy="112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3" y="1704875"/>
            <a:ext cx="3457575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s://www.facebook.com/images/fb_icon_325x3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46" y="3271282"/>
            <a:ext cx="1441972" cy="144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vernot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51" y="1488139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08" y="1560794"/>
            <a:ext cx="1612135" cy="161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apple log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8" y="4760546"/>
            <a:ext cx="984735" cy="120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ocs.adyen.com/download/attachments/5374284/paypal-logo1.png?version=1&amp;modificationDate=1437124097198&amp;api=v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78" y="3399187"/>
            <a:ext cx="2857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Time-based One-Time Password (TOTP)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/>
              <a:t>Engineering Task Force standard RFC </a:t>
            </a:r>
            <a:r>
              <a:rPr lang="en-US" dirty="0" smtClean="0"/>
              <a:t>6238</a:t>
            </a:r>
          </a:p>
          <a:p>
            <a:endParaRPr lang="en-US" dirty="0" smtClean="0"/>
          </a:p>
          <a:p>
            <a:r>
              <a:rPr lang="en-US" dirty="0" smtClean="0"/>
              <a:t>TOTP </a:t>
            </a:r>
            <a:r>
              <a:rPr lang="en-US" dirty="0" smtClean="0">
                <a:hlinkClick r:id="rId2" tooltip="Hash-based message authentication code"/>
              </a:rPr>
              <a:t>hash-based </a:t>
            </a:r>
            <a:r>
              <a:rPr lang="en-US" dirty="0">
                <a:hlinkClick r:id="rId2" tooltip="Hash-based message authentication code"/>
              </a:rPr>
              <a:t>message authentication code</a:t>
            </a:r>
            <a:r>
              <a:rPr lang="en-US" dirty="0"/>
              <a:t> (HMAC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Basic Implementation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Takes a secret byte array as input; known by client and server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Takes the current time in a 30 second windows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Calculates a 6-digit code</a:t>
            </a:r>
          </a:p>
        </p:txBody>
      </p:sp>
      <p:pic>
        <p:nvPicPr>
          <p:cNvPr id="4098" name="Picture 2" descr="IETF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92" y="1722175"/>
            <a:ext cx="2176637" cy="116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Message </a:t>
            </a:r>
            <a:r>
              <a:rPr lang="nl-NL" dirty="0" err="1" smtClean="0"/>
              <a:t>Authentication</a:t>
            </a:r>
            <a:r>
              <a:rPr lang="nl-NL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852" y="1470991"/>
            <a:ext cx="7871791" cy="49198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MA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7" y="1592890"/>
            <a:ext cx="7577484" cy="46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TOTP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78" y="1492506"/>
            <a:ext cx="6337450" cy="3176313"/>
          </a:xfrm>
        </p:spPr>
        <p:txBody>
          <a:bodyPr/>
          <a:lstStyle/>
          <a:p>
            <a:r>
              <a:rPr lang="en-US" dirty="0" smtClean="0"/>
              <a:t>SMS Text Message</a:t>
            </a:r>
          </a:p>
          <a:p>
            <a:endParaRPr lang="en-US" dirty="0"/>
          </a:p>
          <a:p>
            <a:r>
              <a:rPr lang="en-US" dirty="0" smtClean="0"/>
              <a:t>Token Generator Device</a:t>
            </a:r>
          </a:p>
          <a:p>
            <a:endParaRPr lang="en-US" dirty="0"/>
          </a:p>
          <a:p>
            <a:r>
              <a:rPr lang="en-US" dirty="0" smtClean="0"/>
              <a:t>Authenticator Mobile App</a:t>
            </a:r>
            <a:endParaRPr lang="en-US" dirty="0"/>
          </a:p>
        </p:txBody>
      </p:sp>
      <p:pic>
        <p:nvPicPr>
          <p:cNvPr id="4098" name="Picture 2" descr="RSA SecurID SID700 Authenticator To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80" y="2368028"/>
            <a:ext cx="2082832" cy="114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 2016 PP Template 1.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EAAF948-CF3F-4534-8018-F6CA33047110}" vid="{D7EF9BC0-DBC6-4B7F-BA46-F4E214F80D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 2016 PP Template 1.1</Template>
  <TotalTime>7674</TotalTime>
  <Words>259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Accidental Presidency</vt:lpstr>
      <vt:lpstr>Arial</vt:lpstr>
      <vt:lpstr>Calibri</vt:lpstr>
      <vt:lpstr>Calibri Light</vt:lpstr>
      <vt:lpstr>Consolas</vt:lpstr>
      <vt:lpstr>Open Sans</vt:lpstr>
      <vt:lpstr>EDUC 2016 PP Template 1.1</vt:lpstr>
      <vt:lpstr>Time-base One-time Password</vt:lpstr>
      <vt:lpstr>PowerPoint Presentation</vt:lpstr>
      <vt:lpstr>Authentication</vt:lpstr>
      <vt:lpstr>UserID and Password</vt:lpstr>
      <vt:lpstr>Use 2 Factor Authentication (2FA)</vt:lpstr>
      <vt:lpstr>Where to use 2 Factor Authentication?</vt:lpstr>
      <vt:lpstr>Time-based One-Time Password (TOTP)</vt:lpstr>
      <vt:lpstr>Message Authentication Code</vt:lpstr>
      <vt:lpstr>TOTP Generators</vt:lpstr>
      <vt:lpstr>Client Side Authenticator Apps </vt:lpstr>
      <vt:lpstr>Client Side</vt:lpstr>
      <vt:lpstr>Server Side</vt:lpstr>
      <vt:lpstr>PowerPoint Presentation</vt:lpstr>
      <vt:lpstr>cOneTimePassword.pkg</vt:lpstr>
      <vt:lpstr>cOneTimePassword Properties</vt:lpstr>
      <vt:lpstr>cOneTimePassword Methods</vt:lpstr>
      <vt:lpstr>Issue TOTP Details to User using URI</vt:lpstr>
      <vt:lpstr>Issue TOTP Details to User using URI</vt:lpstr>
      <vt:lpstr>Implement procedures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Authentication</dc:title>
  <dc:creator>Eddy Kleinjan</dc:creator>
  <cp:lastModifiedBy>Eddy Kleinjan</cp:lastModifiedBy>
  <cp:revision>46</cp:revision>
  <dcterms:created xsi:type="dcterms:W3CDTF">2016-05-02T07:26:24Z</dcterms:created>
  <dcterms:modified xsi:type="dcterms:W3CDTF">2016-05-12T10:39:42Z</dcterms:modified>
</cp:coreProperties>
</file>