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10" r:id="rId2"/>
    <p:sldId id="311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34" r:id="rId19"/>
    <p:sldId id="327" r:id="rId20"/>
    <p:sldId id="349" r:id="rId21"/>
    <p:sldId id="347" r:id="rId22"/>
    <p:sldId id="328" r:id="rId23"/>
    <p:sldId id="348" r:id="rId24"/>
    <p:sldId id="329" r:id="rId25"/>
    <p:sldId id="330" r:id="rId26"/>
    <p:sldId id="331" r:id="rId27"/>
    <p:sldId id="332" r:id="rId28"/>
    <p:sldId id="333" r:id="rId29"/>
    <p:sldId id="335" r:id="rId30"/>
    <p:sldId id="336" r:id="rId31"/>
    <p:sldId id="337" r:id="rId32"/>
    <p:sldId id="338" r:id="rId33"/>
    <p:sldId id="305" r:id="rId34"/>
  </p:sldIdLst>
  <p:sldSz cx="12192000" cy="6858000"/>
  <p:notesSz cx="6858000" cy="9144000"/>
  <p:embeddedFontLst>
    <p:embeddedFont>
      <p:font typeface="Open Sans" panose="020B0604020202020204" charset="0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libri Light" panose="020F0302020204030204" pitchFamily="34" charset="0"/>
      <p:regular r:id="rId44"/>
      <p: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46C2AB9A-1B40-4F30-BB0E-2A184AF6F620}">
          <p14:sldIdLst>
            <p14:sldId id="310"/>
            <p14:sldId id="311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12"/>
            <p14:sldId id="313"/>
            <p14:sldId id="314"/>
            <p14:sldId id="315"/>
            <p14:sldId id="316"/>
            <p14:sldId id="317"/>
            <p14:sldId id="318"/>
            <p14:sldId id="334"/>
            <p14:sldId id="327"/>
            <p14:sldId id="349"/>
            <p14:sldId id="347"/>
            <p14:sldId id="328"/>
            <p14:sldId id="348"/>
            <p14:sldId id="329"/>
            <p14:sldId id="330"/>
            <p14:sldId id="331"/>
            <p14:sldId id="332"/>
            <p14:sldId id="333"/>
            <p14:sldId id="335"/>
            <p14:sldId id="336"/>
            <p14:sldId id="337"/>
            <p14:sldId id="338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4812"/>
    <a:srgbClr val="F7F7F7"/>
    <a:srgbClr val="F3F3F3"/>
    <a:srgbClr val="E6E3E3"/>
    <a:srgbClr val="F3F3F7"/>
    <a:srgbClr val="E6E6E6"/>
    <a:srgbClr val="EBEBEB"/>
    <a:srgbClr val="FFD347"/>
    <a:srgbClr val="F5F5F5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269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2572F-2895-419A-B004-8B430DDC3790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C87FD-2949-4FC8-8EA3-82F841A2B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10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educconference.com/Include/ElectosFileStreaming.asp?FileId=502"/>
          <p:cNvPicPr>
            <a:picLocks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15881"/>
          <a:stretch/>
        </p:blipFill>
        <p:spPr bwMode="auto">
          <a:xfrm>
            <a:off x="-48000" y="-2"/>
            <a:ext cx="12275999" cy="6912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Rectangle 6"/>
          <p:cNvSpPr>
            <a:spLocks/>
          </p:cNvSpPr>
          <p:nvPr userDrawn="1"/>
        </p:nvSpPr>
        <p:spPr>
          <a:xfrm>
            <a:off x="-47625" y="0"/>
            <a:ext cx="12275999" cy="6912000"/>
          </a:xfrm>
          <a:prstGeom prst="rect">
            <a:avLst/>
          </a:prstGeom>
          <a:solidFill>
            <a:srgbClr val="E64812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50059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ccidental Presidency" panose="00000400000000000000" pitchFamily="2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88964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Accidental Presidency" panose="000004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smtClean="0"/>
              <a:t>Presenter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798" y="942433"/>
            <a:ext cx="3060402" cy="306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educconference.com/Include/ElectosFileStreaming.asp?FileId=50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29" b="39188"/>
          <a:stretch/>
        </p:blipFill>
        <p:spPr bwMode="auto">
          <a:xfrm>
            <a:off x="0" y="0"/>
            <a:ext cx="12192000" cy="100584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E64812">
              <a:alpha val="84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65000"/>
                <a:lumOff val="3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960" y="1"/>
            <a:ext cx="11013440" cy="1005840"/>
          </a:xfrm>
        </p:spPr>
        <p:txBody>
          <a:bodyPr>
            <a:normAutofit/>
          </a:bodyPr>
          <a:lstStyle>
            <a:lvl1pPr>
              <a:defRPr sz="4200">
                <a:solidFill>
                  <a:schemeClr val="bg1"/>
                </a:solidFill>
                <a:latin typeface="Accidental Presidency" panose="00000400000000000000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960" y="1470991"/>
            <a:ext cx="11013440" cy="4919870"/>
          </a:xfrm>
          <a:solidFill>
            <a:schemeClr val="bg1"/>
          </a:solidFill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lIns="365760" tIns="365760" rIns="365760" bIns="365760"/>
          <a:lstStyle>
            <a:lvl1pPr marL="284163" indent="-284163">
              <a:buFontTx/>
              <a:buBlip>
                <a:blip r:embed="rId3"/>
              </a:buBlip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>
              <a:buFontTx/>
              <a:buBlip>
                <a:blip r:embed="rId4"/>
              </a:buBlip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>
              <a:buFontTx/>
              <a:buBlip>
                <a:blip r:embed="rId4"/>
              </a:buBlip>
              <a:defRPr lang="en-US" sz="18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>
              <a:buFontTx/>
              <a:buBlip>
                <a:blip r:embed="rId4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>
              <a:buFontTx/>
              <a:buBlip>
                <a:blip r:embed="rId4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729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educconference.com/Include/ElectosFileStreaming.asp?FileId=50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29" b="39188"/>
          <a:stretch/>
        </p:blipFill>
        <p:spPr bwMode="auto">
          <a:xfrm>
            <a:off x="0" y="0"/>
            <a:ext cx="12192000" cy="100584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E64812">
              <a:alpha val="84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65000"/>
                <a:lumOff val="3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120" y="1"/>
            <a:ext cx="10972800" cy="1005840"/>
          </a:xfrm>
        </p:spPr>
        <p:txBody>
          <a:bodyPr>
            <a:normAutofit/>
          </a:bodyPr>
          <a:lstStyle>
            <a:lvl1pPr>
              <a:defRPr sz="4200">
                <a:solidFill>
                  <a:schemeClr val="bg1"/>
                </a:solidFill>
                <a:latin typeface="Accidental Presidency" panose="00000400000000000000" pitchFamily="2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79120" y="2312678"/>
            <a:ext cx="10972800" cy="697114"/>
          </a:xfrm>
          <a:solidFill>
            <a:schemeClr val="bg1">
              <a:lumMod val="95000"/>
            </a:schemeClr>
          </a:solidFill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lIns="274320" tIns="182880" rIns="274320" bIns="274320">
            <a:spAutoFit/>
          </a:bodyPr>
          <a:lstStyle>
            <a:lvl1pPr marL="228600" indent="-228600">
              <a:buFontTx/>
              <a:buBlip>
                <a:blip r:embed="rId3"/>
              </a:buBlip>
              <a:defRPr sz="1700" baseline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>
              <a:buFontTx/>
              <a:buBlip>
                <a:blip r:embed="rId3"/>
              </a:buBlip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 lang="en-US" sz="18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 smtClean="0"/>
              <a:t>Secondary text (code snippets for instance)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9120" y="1470992"/>
            <a:ext cx="10972800" cy="835613"/>
          </a:xfrm>
          <a:solidFill>
            <a:schemeClr val="bg1"/>
          </a:solidFill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lIns="274320" tIns="320040" rIns="274320" bIns="274320">
            <a:spAutoFit/>
          </a:bodyPr>
          <a:lstStyle>
            <a:lvl1pPr marL="228600" indent="-228600">
              <a:buFontTx/>
              <a:buBlip>
                <a:blip r:embed="rId4"/>
              </a:buBlip>
              <a:defRPr sz="17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>
              <a:buFontTx/>
              <a:buBlip>
                <a:blip r:embed="rId3"/>
              </a:buBlip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 lang="en-US" sz="18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 smtClean="0"/>
              <a:t>Primary text</a:t>
            </a:r>
          </a:p>
        </p:txBody>
      </p:sp>
    </p:spTree>
    <p:extLst>
      <p:ext uri="{BB962C8B-B14F-4D97-AF65-F5344CB8AC3E}">
        <p14:creationId xmlns:p14="http://schemas.microsoft.com/office/powerpoint/2010/main" val="726223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educconference.com/Include/ElectosFileStreaming.asp?FileId=502"/>
          <p:cNvPicPr>
            <a:picLocks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7" b="44371"/>
          <a:stretch/>
        </p:blipFill>
        <p:spPr bwMode="auto">
          <a:xfrm>
            <a:off x="-95250" y="2143125"/>
            <a:ext cx="12192000" cy="27432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Rectangle 9"/>
          <p:cNvSpPr/>
          <p:nvPr userDrawn="1"/>
        </p:nvSpPr>
        <p:spPr>
          <a:xfrm>
            <a:off x="0" y="2143125"/>
            <a:ext cx="12192000" cy="2743200"/>
          </a:xfrm>
          <a:prstGeom prst="rect">
            <a:avLst/>
          </a:prstGeom>
          <a:solidFill>
            <a:srgbClr val="E64812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33438" y="2854325"/>
            <a:ext cx="10504487" cy="13525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Accidental Presidency" panose="00000400000000000000" pitchFamily="2" charset="0"/>
              </a:defRPr>
            </a:lvl1pPr>
            <a:lvl2pPr>
              <a:defRPr sz="5400">
                <a:latin typeface="Accidental Presidency" panose="00000400000000000000" pitchFamily="2" charset="0"/>
              </a:defRPr>
            </a:lvl2pPr>
            <a:lvl3pPr>
              <a:defRPr sz="5400">
                <a:latin typeface="Accidental Presidency" panose="00000400000000000000" pitchFamily="2" charset="0"/>
              </a:defRPr>
            </a:lvl3pPr>
            <a:lvl4pPr>
              <a:defRPr sz="5400">
                <a:latin typeface="Accidental Presidency" panose="00000400000000000000" pitchFamily="2" charset="0"/>
              </a:defRPr>
            </a:lvl4pPr>
            <a:lvl5pPr>
              <a:defRPr sz="5400">
                <a:latin typeface="Accidental Presidency" panose="00000400000000000000" pitchFamily="2" charset="0"/>
              </a:defRPr>
            </a:lvl5pPr>
          </a:lstStyle>
          <a:p>
            <a:pPr lvl="0"/>
            <a:r>
              <a:rPr lang="en-US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1610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educconference.com/Include/ElectosFileStreaming.asp?FileId=502"/>
          <p:cNvPicPr>
            <a:picLocks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15881"/>
          <a:stretch/>
        </p:blipFill>
        <p:spPr bwMode="auto">
          <a:xfrm>
            <a:off x="-48000" y="-2"/>
            <a:ext cx="12275999" cy="6912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Rectangle 6"/>
          <p:cNvSpPr>
            <a:spLocks/>
          </p:cNvSpPr>
          <p:nvPr userDrawn="1"/>
        </p:nvSpPr>
        <p:spPr>
          <a:xfrm>
            <a:off x="-47625" y="0"/>
            <a:ext cx="12275999" cy="6912000"/>
          </a:xfrm>
          <a:prstGeom prst="rect">
            <a:avLst/>
          </a:prstGeom>
          <a:solidFill>
            <a:srgbClr val="E64812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317707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ccidental Presidency" panose="00000400000000000000" pitchFamily="2" charset="0"/>
              </a:defRPr>
            </a:lvl1pPr>
          </a:lstStyle>
          <a:p>
            <a:r>
              <a:rPr lang="en-US" dirty="0" smtClean="0"/>
              <a:t>Placeholder: Thank you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644982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latin typeface="Accidental Presidency" panose="000004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Placeholder: Are there any questions?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798" y="777123"/>
            <a:ext cx="3060402" cy="306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57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C5BE2-2163-42EA-8F98-9B4966F08EFB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1D9F0-BF6F-4340-BFC2-20D47DE9E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DataFlex</a:t>
            </a:r>
            <a:r>
              <a:rPr lang="en-US" dirty="0" smtClean="0"/>
              <a:t> Reports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Ulbe Stellema &amp; Vincent Oorsprong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RDS Test data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Once or on </a:t>
            </a:r>
            <a:br>
              <a:rPr lang="en-GB" dirty="0" smtClean="0"/>
            </a:br>
            <a:r>
              <a:rPr lang="en-GB" dirty="0" smtClean="0"/>
              <a:t>each preview</a:t>
            </a:r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097" y="1470991"/>
            <a:ext cx="8600303" cy="501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2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What is new in version 2016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691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the new features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New report style: Labels</a:t>
            </a:r>
          </a:p>
          <a:p>
            <a:r>
              <a:rPr lang="en-GB" dirty="0" smtClean="0"/>
              <a:t>Two new chart types: Pie &amp; Pyramid</a:t>
            </a:r>
          </a:p>
          <a:p>
            <a:r>
              <a:rPr lang="en-GB" dirty="0" smtClean="0"/>
              <a:t>SQL statement based data-source</a:t>
            </a:r>
          </a:p>
          <a:p>
            <a:r>
              <a:rPr lang="en-GB" dirty="0" smtClean="0"/>
              <a:t>SQL Schema support</a:t>
            </a:r>
          </a:p>
          <a:p>
            <a:r>
              <a:rPr lang="en-GB" dirty="0" smtClean="0"/>
              <a:t>Save report on preview (auto-save)</a:t>
            </a:r>
          </a:p>
          <a:p>
            <a:r>
              <a:rPr lang="en-GB" dirty="0" smtClean="0"/>
              <a:t>Enhanced section options</a:t>
            </a:r>
          </a:p>
          <a:p>
            <a:pPr lvl="1"/>
            <a:r>
              <a:rPr lang="en-GB" dirty="0" smtClean="0"/>
              <a:t>Print section over multiple pages</a:t>
            </a:r>
          </a:p>
          <a:p>
            <a:pPr lvl="1"/>
            <a:r>
              <a:rPr lang="en-GB" dirty="0" smtClean="0"/>
              <a:t>Overlay next section</a:t>
            </a:r>
          </a:p>
          <a:p>
            <a:pPr lvl="1"/>
            <a:r>
              <a:rPr lang="en-GB" dirty="0" smtClean="0"/>
              <a:t>Exclude from page footer height calculation</a:t>
            </a:r>
          </a:p>
          <a:p>
            <a:r>
              <a:rPr lang="en-GB" dirty="0" smtClean="0"/>
              <a:t>Wrap text option</a:t>
            </a:r>
          </a:p>
          <a:p>
            <a:r>
              <a:rPr lang="en-GB" dirty="0" smtClean="0"/>
              <a:t>PDF/A export support</a:t>
            </a:r>
          </a:p>
          <a:p>
            <a:r>
              <a:rPr lang="en-GB" dirty="0" smtClean="0"/>
              <a:t>Many more small features and bug fixes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875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Label Report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New report wizard options: Standard and Label report</a:t>
            </a:r>
          </a:p>
          <a:p>
            <a:r>
              <a:rPr lang="en-GB" dirty="0" smtClean="0"/>
              <a:t>Designer specifies</a:t>
            </a:r>
          </a:p>
          <a:p>
            <a:pPr lvl="1"/>
            <a:r>
              <a:rPr lang="en-GB" dirty="0" smtClean="0"/>
              <a:t>Page size</a:t>
            </a:r>
          </a:p>
          <a:p>
            <a:pPr lvl="1"/>
            <a:r>
              <a:rPr lang="en-GB" dirty="0" smtClean="0"/>
              <a:t>Page margins</a:t>
            </a:r>
          </a:p>
          <a:p>
            <a:pPr lvl="1"/>
            <a:r>
              <a:rPr lang="en-GB" dirty="0"/>
              <a:t>L</a:t>
            </a:r>
            <a:r>
              <a:rPr lang="en-GB" dirty="0" smtClean="0"/>
              <a:t>abel size</a:t>
            </a:r>
          </a:p>
          <a:p>
            <a:pPr lvl="1"/>
            <a:r>
              <a:rPr lang="en-GB" dirty="0" smtClean="0"/>
              <a:t>Label margins </a:t>
            </a:r>
          </a:p>
          <a:p>
            <a:pPr lvl="1"/>
            <a:r>
              <a:rPr lang="en-GB" dirty="0" smtClean="0"/>
              <a:t>Label direction</a:t>
            </a:r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843" y="2173602"/>
            <a:ext cx="6480747" cy="414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Label Report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Does only have a detail section</a:t>
            </a:r>
          </a:p>
          <a:p>
            <a:r>
              <a:rPr lang="en-GB" dirty="0" smtClean="0"/>
              <a:t>Wizard positions all selected table columns vertically underneath each other</a:t>
            </a:r>
            <a:endParaRPr lang="nl-NL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444" y="3403432"/>
            <a:ext cx="8647619" cy="2819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73" y="2664259"/>
            <a:ext cx="5514286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</a:t>
            </a:r>
            <a:r>
              <a:rPr lang="en-GB" dirty="0"/>
              <a:t>c</a:t>
            </a:r>
            <a:r>
              <a:rPr lang="en-GB" dirty="0" smtClean="0"/>
              <a:t>hart types</a:t>
            </a:r>
            <a:endParaRPr lang="nl-NL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961" y="1760950"/>
            <a:ext cx="4201189" cy="437623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51" y="1760950"/>
            <a:ext cx="4201189" cy="437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5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SQL Statement based data-source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After selecting ODBC data-source you </a:t>
            </a:r>
            <a:br>
              <a:rPr lang="en-GB" dirty="0" smtClean="0"/>
            </a:br>
            <a:r>
              <a:rPr lang="en-GB" dirty="0" smtClean="0"/>
              <a:t>can select an SQL statement instead </a:t>
            </a:r>
            <a:br>
              <a:rPr lang="en-GB" dirty="0" smtClean="0"/>
            </a:br>
            <a:r>
              <a:rPr lang="en-GB" dirty="0" smtClean="0"/>
              <a:t>of one or more tables or views</a:t>
            </a:r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331" y="1526310"/>
            <a:ext cx="5506406" cy="479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4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SQL Schema Support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If an ODBC data-source organizes the tables</a:t>
            </a:r>
            <a:br>
              <a:rPr lang="en-GB" dirty="0" smtClean="0"/>
            </a:br>
            <a:r>
              <a:rPr lang="en-GB" dirty="0" smtClean="0"/>
              <a:t>in the database in schema’s this will be shown </a:t>
            </a:r>
            <a:br>
              <a:rPr lang="en-GB" dirty="0" smtClean="0"/>
            </a:br>
            <a:r>
              <a:rPr lang="en-GB" dirty="0" smtClean="0"/>
              <a:t>in the table/view selection </a:t>
            </a:r>
            <a:r>
              <a:rPr lang="en-GB" dirty="0" err="1" smtClean="0"/>
              <a:t>treeview</a:t>
            </a:r>
            <a:endParaRPr lang="en-GB" dirty="0" smtClean="0"/>
          </a:p>
          <a:p>
            <a:r>
              <a:rPr lang="en-GB" dirty="0" smtClean="0"/>
              <a:t>This way you can use a table that is listed </a:t>
            </a:r>
            <a:br>
              <a:rPr lang="en-GB" dirty="0" smtClean="0"/>
            </a:br>
            <a:r>
              <a:rPr lang="en-GB" dirty="0" smtClean="0"/>
              <a:t>twice (or more) under different SQL Schema’s</a:t>
            </a:r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674" y="1681211"/>
            <a:ext cx="4610256" cy="452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Export to PDF/A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between </a:t>
            </a:r>
            <a:r>
              <a:rPr lang="en-US" dirty="0"/>
              <a:t>a ’normal’ and a ’ready for archive’ PDF </a:t>
            </a:r>
            <a:r>
              <a:rPr lang="en-US" dirty="0" smtClean="0"/>
              <a:t>documents</a:t>
            </a:r>
          </a:p>
          <a:p>
            <a:pPr lvl="1"/>
            <a:r>
              <a:rPr lang="en-US" dirty="0" smtClean="0"/>
              <a:t>PDF/A </a:t>
            </a:r>
            <a:r>
              <a:rPr lang="en-US" dirty="0"/>
              <a:t>is an ISO-standardized version of the Portable Document Format (PDF) specialized for the digital preservation of electronic documents. The "A" stands for "Archive". PDF/A differs from PDF by prohibiting features ill-suited to long-term archiving, such as font linking (as opposed to font embedding).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27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Future</a:t>
            </a:r>
          </a:p>
        </p:txBody>
      </p:sp>
    </p:spTree>
    <p:extLst>
      <p:ext uri="{BB962C8B-B14F-4D97-AF65-F5344CB8AC3E}">
        <p14:creationId xmlns:p14="http://schemas.microsoft.com/office/powerpoint/2010/main" val="17839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  <a:p>
            <a:r>
              <a:rPr lang="en-GB" dirty="0" smtClean="0"/>
              <a:t>What is new in DataFlex Reports 2016</a:t>
            </a:r>
          </a:p>
          <a:p>
            <a:r>
              <a:rPr lang="en-GB" dirty="0" smtClean="0"/>
              <a:t>Report integration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60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Future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DataFlex Reports 5.01</a:t>
            </a:r>
          </a:p>
          <a:p>
            <a:r>
              <a:rPr lang="en-GB" dirty="0" smtClean="0"/>
              <a:t>DataFlex Reports 6.0</a:t>
            </a:r>
          </a:p>
          <a:p>
            <a:pPr lvl="1"/>
            <a:r>
              <a:rPr lang="en-GB" dirty="0" smtClean="0"/>
              <a:t>Short list</a:t>
            </a:r>
          </a:p>
          <a:p>
            <a:pPr lvl="1"/>
            <a:r>
              <a:rPr lang="en-GB" smtClean="0"/>
              <a:t>Usability</a:t>
            </a:r>
            <a:endParaRPr lang="en-GB" dirty="0"/>
          </a:p>
          <a:p>
            <a:pPr lvl="1"/>
            <a:r>
              <a:rPr lang="en-GB" dirty="0" smtClean="0"/>
              <a:t>Bug-fixes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190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Report Integration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453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Library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Available for </a:t>
            </a:r>
            <a:r>
              <a:rPr lang="en-GB" dirty="0" err="1" smtClean="0"/>
              <a:t>DataFlex</a:t>
            </a:r>
            <a:r>
              <a:rPr lang="en-GB" dirty="0" smtClean="0"/>
              <a:t> 16.0 and up</a:t>
            </a:r>
          </a:p>
          <a:p>
            <a:r>
              <a:rPr lang="en-GB" dirty="0" smtClean="0"/>
              <a:t>Contains </a:t>
            </a:r>
          </a:p>
          <a:p>
            <a:pPr lvl="1"/>
            <a:r>
              <a:rPr lang="en-GB" dirty="0" smtClean="0"/>
              <a:t>A custom control for HTML preview for </a:t>
            </a:r>
            <a:r>
              <a:rPr lang="en-GB" dirty="0" err="1" smtClean="0"/>
              <a:t>DataFlex</a:t>
            </a:r>
            <a:r>
              <a:rPr lang="en-GB" dirty="0"/>
              <a:t> </a:t>
            </a:r>
            <a:r>
              <a:rPr lang="en-GB" dirty="0" smtClean="0"/>
              <a:t>web applications; </a:t>
            </a:r>
          </a:p>
          <a:p>
            <a:pPr lvl="2"/>
            <a:r>
              <a:rPr lang="en-GB" dirty="0" err="1" smtClean="0"/>
              <a:t>DataFlex</a:t>
            </a:r>
            <a:r>
              <a:rPr lang="en-GB" dirty="0" smtClean="0"/>
              <a:t> versions 17.1 and up</a:t>
            </a:r>
          </a:p>
          <a:p>
            <a:pPr lvl="1"/>
            <a:r>
              <a:rPr lang="en-GB" dirty="0" smtClean="0"/>
              <a:t>Classes and modules for Windows and Web report integration</a:t>
            </a:r>
          </a:p>
          <a:p>
            <a:pPr lvl="1"/>
            <a:r>
              <a:rPr lang="en-GB" dirty="0" smtClean="0"/>
              <a:t>Wizard to generate </a:t>
            </a:r>
            <a:r>
              <a:rPr lang="en-GB" dirty="0" err="1" smtClean="0"/>
              <a:t>DataFlex</a:t>
            </a:r>
            <a:r>
              <a:rPr lang="en-GB" dirty="0" smtClean="0"/>
              <a:t> code for report integration</a:t>
            </a:r>
          </a:p>
          <a:p>
            <a:r>
              <a:rPr lang="en-GB" dirty="0" smtClean="0"/>
              <a:t>The 18.1/18.2 version of the Wizard is capable to create components for Windows, Web Desktop and Web Mobile (drill-down) style applications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88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Library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Available for </a:t>
            </a:r>
            <a:r>
              <a:rPr lang="en-GB" dirty="0" err="1" smtClean="0"/>
              <a:t>DataFlex</a:t>
            </a:r>
            <a:r>
              <a:rPr lang="en-GB" dirty="0" smtClean="0"/>
              <a:t> 16.0 and up</a:t>
            </a:r>
          </a:p>
          <a:p>
            <a:r>
              <a:rPr lang="en-GB" dirty="0" smtClean="0"/>
              <a:t>Contains </a:t>
            </a:r>
          </a:p>
          <a:p>
            <a:pPr lvl="1"/>
            <a:r>
              <a:rPr lang="en-GB" dirty="0" smtClean="0"/>
              <a:t>A custom control for HTML preview for </a:t>
            </a:r>
            <a:r>
              <a:rPr lang="en-GB" dirty="0" err="1" smtClean="0"/>
              <a:t>DataFlex</a:t>
            </a:r>
            <a:r>
              <a:rPr lang="en-GB" dirty="0"/>
              <a:t> </a:t>
            </a:r>
            <a:r>
              <a:rPr lang="en-GB" dirty="0" smtClean="0"/>
              <a:t>web applications; </a:t>
            </a:r>
          </a:p>
          <a:p>
            <a:pPr lvl="2"/>
            <a:r>
              <a:rPr lang="en-GB" dirty="0" err="1" smtClean="0"/>
              <a:t>DataFlex</a:t>
            </a:r>
            <a:r>
              <a:rPr lang="en-GB" dirty="0" smtClean="0"/>
              <a:t> versions 17.1 and up</a:t>
            </a:r>
          </a:p>
          <a:p>
            <a:pPr lvl="1"/>
            <a:r>
              <a:rPr lang="en-GB" dirty="0" smtClean="0"/>
              <a:t>Classes and modules for Windows and Web report integration</a:t>
            </a:r>
          </a:p>
          <a:p>
            <a:pPr lvl="1"/>
            <a:r>
              <a:rPr lang="en-GB" dirty="0" smtClean="0"/>
              <a:t>Wizard to generate </a:t>
            </a:r>
            <a:r>
              <a:rPr lang="en-GB" dirty="0" err="1" smtClean="0"/>
              <a:t>DataFlex</a:t>
            </a:r>
            <a:r>
              <a:rPr lang="en-GB" dirty="0" smtClean="0"/>
              <a:t> code for report integration</a:t>
            </a:r>
          </a:p>
          <a:p>
            <a:r>
              <a:rPr lang="en-GB" dirty="0" smtClean="0"/>
              <a:t>The 18.1/18.2 version of the Wizard is capable to create components for Windows, Web Desktop and Web Mobile (drill-down) style applications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58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Steps for integration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Create the report in </a:t>
            </a:r>
            <a:r>
              <a:rPr lang="en-GB" dirty="0" err="1" smtClean="0"/>
              <a:t>DataFlex</a:t>
            </a:r>
            <a:r>
              <a:rPr lang="en-GB" dirty="0" smtClean="0"/>
              <a:t> Reports Studio</a:t>
            </a:r>
          </a:p>
          <a:p>
            <a:r>
              <a:rPr lang="en-GB" dirty="0" smtClean="0"/>
              <a:t>Connect the </a:t>
            </a:r>
            <a:r>
              <a:rPr lang="en-GB" dirty="0" err="1" smtClean="0"/>
              <a:t>DataFlex</a:t>
            </a:r>
            <a:r>
              <a:rPr lang="en-GB" dirty="0" smtClean="0"/>
              <a:t> Reports library with your workspace</a:t>
            </a:r>
          </a:p>
          <a:p>
            <a:pPr lvl="1"/>
            <a:r>
              <a:rPr lang="en-GB" dirty="0" smtClean="0"/>
              <a:t>Follow the initialize wizard carefully as </a:t>
            </a:r>
            <a:r>
              <a:rPr lang="en-GB" dirty="0"/>
              <a:t>for web </a:t>
            </a:r>
            <a:r>
              <a:rPr lang="en-GB" dirty="0" smtClean="0"/>
              <a:t>applications it needs to copy files</a:t>
            </a:r>
          </a:p>
          <a:p>
            <a:r>
              <a:rPr lang="en-GB" dirty="0" smtClean="0"/>
              <a:t>Start the report integration wizard</a:t>
            </a:r>
          </a:p>
          <a:p>
            <a:pPr lvl="1"/>
            <a:r>
              <a:rPr lang="en-GB" dirty="0" smtClean="0"/>
              <a:t>Wizard contains pages and decision code for Windows and Web applications and shows only the relevant pages</a:t>
            </a:r>
          </a:p>
          <a:p>
            <a:r>
              <a:rPr lang="en-GB" dirty="0" smtClean="0"/>
              <a:t>For web applications add the generated component to a tile or menu item</a:t>
            </a:r>
          </a:p>
          <a:p>
            <a:pPr lvl="1"/>
            <a:r>
              <a:rPr lang="en-GB" dirty="0" smtClean="0"/>
              <a:t>For windows applications the </a:t>
            </a:r>
            <a:r>
              <a:rPr lang="en-GB" dirty="0" err="1" smtClean="0"/>
              <a:t>reportview</a:t>
            </a:r>
            <a:r>
              <a:rPr lang="en-GB" dirty="0" smtClean="0"/>
              <a:t> is added to the reports pull-down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370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RDS Reports are special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RDS: Runtime Data Source. It is a report built on virtual tables. Arrays are used to fill the virtual tables</a:t>
            </a:r>
          </a:p>
          <a:p>
            <a:r>
              <a:rPr lang="en-GB" dirty="0" smtClean="0"/>
              <a:t>The integration wizard can write the structure for you to complete when integrating an existing RDS report</a:t>
            </a:r>
          </a:p>
          <a:p>
            <a:r>
              <a:rPr lang="en-GB" dirty="0" smtClean="0"/>
              <a:t>The integration wizard can create a new RDS report based on selected data dictionary classes</a:t>
            </a:r>
          </a:p>
          <a:p>
            <a:pPr lvl="1"/>
            <a:r>
              <a:rPr lang="en-GB" dirty="0" smtClean="0"/>
              <a:t>You complete the report layout within </a:t>
            </a:r>
            <a:r>
              <a:rPr lang="en-GB" dirty="0" err="1" smtClean="0"/>
              <a:t>DataFlex</a:t>
            </a:r>
            <a:r>
              <a:rPr lang="en-GB" dirty="0" smtClean="0"/>
              <a:t> Reports Studio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6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in the wizard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Web</a:t>
            </a:r>
          </a:p>
          <a:p>
            <a:pPr lvl="1"/>
            <a:r>
              <a:rPr lang="en-GB" dirty="0" smtClean="0"/>
              <a:t>Select the component style (desktop or drill-down style component)</a:t>
            </a:r>
          </a:p>
          <a:p>
            <a:pPr lvl="1"/>
            <a:r>
              <a:rPr lang="en-GB" dirty="0" smtClean="0"/>
              <a:t>Generate one or two components per integrated report</a:t>
            </a:r>
          </a:p>
          <a:p>
            <a:pPr lvl="2"/>
            <a:r>
              <a:rPr lang="en-GB" dirty="0" smtClean="0"/>
              <a:t>With selection criteria, sort order selection or parameter inputs: two components</a:t>
            </a:r>
          </a:p>
          <a:p>
            <a:r>
              <a:rPr lang="en-GB" dirty="0" smtClean="0"/>
              <a:t>Both Windows &amp; Web</a:t>
            </a:r>
          </a:p>
          <a:p>
            <a:pPr lvl="1"/>
            <a:r>
              <a:rPr lang="en-GB" dirty="0" smtClean="0"/>
              <a:t>Option to create one or two input controls for selection criteria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199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in the library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Export.wo</a:t>
            </a:r>
            <a:r>
              <a:rPr lang="en-GB" dirty="0" smtClean="0"/>
              <a:t> web component</a:t>
            </a:r>
          </a:p>
          <a:p>
            <a:pPr lvl="1"/>
            <a:r>
              <a:rPr lang="en-GB" dirty="0" smtClean="0"/>
              <a:t>Makes it possible to export the report just used to display results</a:t>
            </a:r>
          </a:p>
          <a:p>
            <a:r>
              <a:rPr lang="en-GB" dirty="0" err="1" smtClean="0"/>
              <a:t>cWebDRReport</a:t>
            </a:r>
            <a:r>
              <a:rPr lang="en-GB" dirty="0" smtClean="0"/>
              <a:t> class with web only routines and properties</a:t>
            </a:r>
          </a:p>
          <a:p>
            <a:pPr lvl="1"/>
            <a:r>
              <a:rPr lang="en-GB" dirty="0" smtClean="0"/>
              <a:t>Some of the previously generated routines (</a:t>
            </a:r>
            <a:r>
              <a:rPr lang="en-GB" dirty="0" err="1" smtClean="0"/>
              <a:t>GenerateReport</a:t>
            </a:r>
            <a:r>
              <a:rPr lang="en-GB" dirty="0" smtClean="0"/>
              <a:t>, </a:t>
            </a:r>
            <a:r>
              <a:rPr lang="en-GB" dirty="0" err="1" smtClean="0"/>
              <a:t>GenerateReportHTML</a:t>
            </a:r>
            <a:r>
              <a:rPr lang="en-GB" dirty="0" smtClean="0"/>
              <a:t>, </a:t>
            </a:r>
            <a:r>
              <a:rPr lang="en-GB" dirty="0" err="1" smtClean="0"/>
              <a:t>GenerateDownloadLinks</a:t>
            </a:r>
            <a:r>
              <a:rPr lang="en-GB" dirty="0" smtClean="0"/>
              <a:t>) at object level are now class methods</a:t>
            </a:r>
          </a:p>
          <a:p>
            <a:r>
              <a:rPr lang="en-GB" dirty="0" smtClean="0"/>
              <a:t>New methods to set &amp; get the paper margins</a:t>
            </a:r>
          </a:p>
          <a:p>
            <a:r>
              <a:rPr lang="en-GB" dirty="0" smtClean="0"/>
              <a:t>Improved HTML previewer control; printing now supported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6309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 usage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Normal report integration</a:t>
            </a:r>
          </a:p>
          <a:p>
            <a:r>
              <a:rPr lang="en-GB" dirty="0" smtClean="0"/>
              <a:t>RDS report created during integration wizard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29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err="1" smtClean="0"/>
              <a:t>DataFlex</a:t>
            </a:r>
            <a:r>
              <a:rPr lang="en-GB" dirty="0" smtClean="0"/>
              <a:t> Diagnostics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089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Version 2014 highlights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548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new tool is being developed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Working on a tool that can be used to gather information at a remote location about anything we can see as important for getting your </a:t>
            </a:r>
            <a:r>
              <a:rPr lang="en-GB" dirty="0" err="1" smtClean="0"/>
              <a:t>DataFlex</a:t>
            </a:r>
            <a:r>
              <a:rPr lang="en-GB" dirty="0" smtClean="0"/>
              <a:t> applications to run smoothly</a:t>
            </a:r>
          </a:p>
          <a:p>
            <a:r>
              <a:rPr lang="en-GB" dirty="0" smtClean="0"/>
              <a:t>It is not a replacement for </a:t>
            </a:r>
            <a:r>
              <a:rPr lang="en-GB" dirty="0" err="1" smtClean="0"/>
              <a:t>DataFlex</a:t>
            </a:r>
            <a:r>
              <a:rPr lang="en-GB" dirty="0" smtClean="0"/>
              <a:t> </a:t>
            </a:r>
            <a:r>
              <a:rPr lang="en-GB" dirty="0" err="1" smtClean="0"/>
              <a:t>WebApp</a:t>
            </a:r>
            <a:r>
              <a:rPr lang="en-GB" dirty="0" smtClean="0"/>
              <a:t> Check but has overlapping checks</a:t>
            </a:r>
          </a:p>
        </p:txBody>
      </p:sp>
    </p:spTree>
    <p:extLst>
      <p:ext uri="{BB962C8B-B14F-4D97-AF65-F5344CB8AC3E}">
        <p14:creationId xmlns:p14="http://schemas.microsoft.com/office/powerpoint/2010/main" val="145052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Screenshot</a:t>
            </a:r>
            <a:endParaRPr lang="nl-N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5981" y="1074525"/>
            <a:ext cx="7918763" cy="571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1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Screenshot</a:t>
            </a:r>
            <a:endParaRPr lang="nl-N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6581" y="1047099"/>
            <a:ext cx="7857563" cy="576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educconference.com/Include/ElectosFileStreaming.asp?FileId=50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15881"/>
          <a:stretch/>
        </p:blipFill>
        <p:spPr bwMode="auto">
          <a:xfrm>
            <a:off x="0" y="-47625"/>
            <a:ext cx="12275999" cy="6912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Rectangle 9"/>
          <p:cNvSpPr>
            <a:spLocks/>
          </p:cNvSpPr>
          <p:nvPr/>
        </p:nvSpPr>
        <p:spPr>
          <a:xfrm>
            <a:off x="0" y="-54000"/>
            <a:ext cx="12275999" cy="6912000"/>
          </a:xfrm>
          <a:prstGeom prst="rect">
            <a:avLst/>
          </a:prstGeom>
          <a:solidFill>
            <a:srgbClr val="E64812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4385" y="3187046"/>
            <a:ext cx="9144000" cy="23876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  <a:latin typeface="Accidental Presidency" panose="00000400000000000000" pitchFamily="2" charset="0"/>
              </a:rPr>
              <a:t>Thank you for your attention.</a:t>
            </a:r>
            <a:br>
              <a:rPr lang="en-GB" dirty="0" smtClean="0">
                <a:solidFill>
                  <a:schemeClr val="bg1"/>
                </a:solidFill>
                <a:latin typeface="Accidental Presidency" panose="00000400000000000000" pitchFamily="2" charset="0"/>
              </a:rPr>
            </a:b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ccidental Presidency" panose="00000400000000000000" pitchFamily="2" charset="0"/>
              </a:rPr>
              <a:t>Are there any questions?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ccidental Presidency" panose="0000040000000000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99" y="774288"/>
            <a:ext cx="3060402" cy="306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Charts</a:t>
            </a:r>
          </a:p>
          <a:p>
            <a:r>
              <a:rPr lang="en-US" dirty="0" err="1"/>
              <a:t>PageLayers</a:t>
            </a:r>
            <a:endParaRPr lang="en-US" dirty="0"/>
          </a:p>
          <a:p>
            <a:r>
              <a:rPr lang="en-US" dirty="0"/>
              <a:t>Extended image support</a:t>
            </a:r>
          </a:p>
          <a:p>
            <a:r>
              <a:rPr lang="en-US" dirty="0"/>
              <a:t>New collating</a:t>
            </a:r>
          </a:p>
          <a:p>
            <a:r>
              <a:rPr lang="en-US" dirty="0"/>
              <a:t>Function explorer</a:t>
            </a:r>
          </a:p>
          <a:p>
            <a:r>
              <a:rPr lang="en-US" dirty="0"/>
              <a:t>New functions</a:t>
            </a:r>
          </a:p>
          <a:p>
            <a:r>
              <a:rPr lang="en-US" dirty="0"/>
              <a:t>Export</a:t>
            </a:r>
          </a:p>
          <a:p>
            <a:r>
              <a:rPr lang="en-US" dirty="0"/>
              <a:t>Edit RDS data dialog</a:t>
            </a:r>
          </a:p>
          <a:p>
            <a:r>
              <a:rPr lang="en-US" dirty="0"/>
              <a:t>Workspace support</a:t>
            </a:r>
          </a:p>
          <a:p>
            <a:r>
              <a:rPr lang="en-US" dirty="0"/>
              <a:t>RDS report creation at report integration </a:t>
            </a:r>
            <a:r>
              <a:rPr lang="en-US" dirty="0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2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Charts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charts using new </a:t>
            </a:r>
            <a:r>
              <a:rPr lang="en-US" dirty="0" smtClean="0"/>
              <a:t>chart </a:t>
            </a:r>
            <a:r>
              <a:rPr lang="en-US" dirty="0"/>
              <a:t>Wizard</a:t>
            </a:r>
          </a:p>
          <a:p>
            <a:r>
              <a:rPr lang="en-US" dirty="0"/>
              <a:t>Area/Bar/Line/Point </a:t>
            </a:r>
            <a:r>
              <a:rPr lang="en-US" dirty="0" smtClean="0"/>
              <a:t>charts </a:t>
            </a:r>
            <a:r>
              <a:rPr lang="en-US" dirty="0"/>
              <a:t>are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available</a:t>
            </a:r>
            <a:endParaRPr lang="en-US" dirty="0"/>
          </a:p>
          <a:p>
            <a:r>
              <a:rPr lang="en-US" dirty="0"/>
              <a:t>Charts can be placed </a:t>
            </a:r>
            <a:r>
              <a:rPr lang="en-US" dirty="0" smtClean="0"/>
              <a:t>anywhere </a:t>
            </a:r>
            <a:r>
              <a:rPr lang="en-US" dirty="0"/>
              <a:t>in 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report</a:t>
            </a:r>
            <a:endParaRPr lang="en-US" dirty="0"/>
          </a:p>
          <a:p>
            <a:r>
              <a:rPr lang="en-US" dirty="0"/>
              <a:t>More chart types will </a:t>
            </a:r>
            <a:r>
              <a:rPr lang="en-US" dirty="0" smtClean="0"/>
              <a:t>follow </a:t>
            </a:r>
            <a:r>
              <a:rPr lang="en-US" dirty="0"/>
              <a:t>in the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future</a:t>
            </a:r>
            <a:endParaRPr lang="en-US" dirty="0"/>
          </a:p>
          <a:p>
            <a:r>
              <a:rPr lang="en-US" dirty="0"/>
              <a:t>Supported in web pages</a:t>
            </a:r>
            <a:endParaRPr lang="nl-NL" dirty="0"/>
          </a:p>
          <a:p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648" y="1640092"/>
            <a:ext cx="5738291" cy="458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Page Layers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Image, text object, box or lines behind the report output</a:t>
            </a:r>
          </a:p>
          <a:p>
            <a:r>
              <a:rPr lang="en-US" dirty="0"/>
              <a:t>Design inside the Studio</a:t>
            </a:r>
          </a:p>
          <a:p>
            <a:r>
              <a:rPr lang="en-US" dirty="0"/>
              <a:t>Embedded in the report</a:t>
            </a:r>
          </a:p>
          <a:p>
            <a:r>
              <a:rPr lang="en-US" dirty="0"/>
              <a:t>Expert to include, </a:t>
            </a:r>
            <a:r>
              <a:rPr lang="en-US" dirty="0" smtClean="0"/>
              <a:t>refresh</a:t>
            </a:r>
            <a:r>
              <a:rPr lang="en-US" dirty="0"/>
              <a:t>, delete or </a:t>
            </a:r>
            <a:br>
              <a:rPr lang="en-US" dirty="0"/>
            </a:br>
            <a:r>
              <a:rPr lang="en-US" dirty="0"/>
              <a:t>control the visibility of the </a:t>
            </a:r>
            <a:br>
              <a:rPr lang="en-US" dirty="0"/>
            </a:br>
            <a:r>
              <a:rPr lang="en-US" dirty="0"/>
              <a:t>page layer</a:t>
            </a:r>
          </a:p>
          <a:p>
            <a:r>
              <a:rPr lang="en-US" dirty="0"/>
              <a:t>Showing a specific page </a:t>
            </a:r>
            <a:br>
              <a:rPr lang="en-US" dirty="0"/>
            </a:br>
            <a:r>
              <a:rPr lang="en-US" dirty="0"/>
              <a:t>layer via the integration library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accessible </a:t>
            </a:r>
            <a:r>
              <a:rPr lang="en-US" dirty="0"/>
              <a:t>functions possible </a:t>
            </a:r>
            <a:endParaRPr lang="nl-NL" dirty="0"/>
          </a:p>
          <a:p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418" y="3105804"/>
            <a:ext cx="5830402" cy="319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3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Images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for images stored in the database</a:t>
            </a:r>
          </a:p>
          <a:p>
            <a:pPr lvl="1"/>
            <a:r>
              <a:rPr lang="en-US" dirty="0" err="1"/>
              <a:t>DataFlex</a:t>
            </a:r>
            <a:endParaRPr lang="en-US" dirty="0"/>
          </a:p>
          <a:p>
            <a:pPr lvl="1"/>
            <a:r>
              <a:rPr lang="en-US" dirty="0"/>
              <a:t>Runtime Data Source </a:t>
            </a:r>
          </a:p>
          <a:p>
            <a:pPr lvl="1"/>
            <a:r>
              <a:rPr lang="en-US" dirty="0"/>
              <a:t>ODBC</a:t>
            </a:r>
          </a:p>
          <a:p>
            <a:r>
              <a:rPr lang="en-US" dirty="0"/>
              <a:t>Display options</a:t>
            </a:r>
          </a:p>
          <a:p>
            <a:pPr lvl="1"/>
            <a:r>
              <a:rPr lang="en-US" dirty="0"/>
              <a:t>Fill </a:t>
            </a:r>
          </a:p>
          <a:p>
            <a:pPr lvl="1"/>
            <a:r>
              <a:rPr lang="en-US" dirty="0"/>
              <a:t>Fit </a:t>
            </a:r>
          </a:p>
          <a:p>
            <a:pPr lvl="1"/>
            <a:r>
              <a:rPr lang="en-US" dirty="0"/>
              <a:t>Original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48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Collating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ANSI based collating</a:t>
            </a:r>
          </a:p>
          <a:p>
            <a:r>
              <a:rPr lang="en-US" dirty="0"/>
              <a:t>Saved in the report</a:t>
            </a:r>
          </a:p>
          <a:p>
            <a:r>
              <a:rPr lang="en-US" dirty="0"/>
              <a:t>Check current user </a:t>
            </a:r>
            <a:r>
              <a:rPr lang="en-US" dirty="0" err="1"/>
              <a:t>codepage</a:t>
            </a:r>
            <a:r>
              <a:rPr lang="en-US" dirty="0"/>
              <a:t> against report </a:t>
            </a:r>
            <a:r>
              <a:rPr lang="en-US" dirty="0" err="1"/>
              <a:t>codepage</a:t>
            </a:r>
            <a:r>
              <a:rPr lang="en-US" dirty="0"/>
              <a:t> while </a:t>
            </a:r>
            <a:br>
              <a:rPr lang="en-US" dirty="0"/>
            </a:br>
            <a:r>
              <a:rPr lang="en-US" dirty="0"/>
              <a:t>opening a report</a:t>
            </a:r>
          </a:p>
          <a:p>
            <a:r>
              <a:rPr lang="en-US" dirty="0"/>
              <a:t>Built-in collate is based on the English </a:t>
            </a:r>
            <a:r>
              <a:rPr lang="en-US" dirty="0" err="1"/>
              <a:t>DataFlex</a:t>
            </a:r>
            <a:r>
              <a:rPr lang="en-US" dirty="0"/>
              <a:t> DF_COLLATE.CFG</a:t>
            </a:r>
          </a:p>
          <a:p>
            <a:r>
              <a:rPr lang="en-US" dirty="0"/>
              <a:t>Sorting base on character weight (possible to sort </a:t>
            </a:r>
            <a:br>
              <a:rPr lang="en-US" dirty="0"/>
            </a:br>
            <a:r>
              <a:rPr lang="en-US" dirty="0"/>
              <a:t>one character identical to another)</a:t>
            </a:r>
          </a:p>
          <a:p>
            <a:r>
              <a:rPr lang="en-US" dirty="0"/>
              <a:t>For the </a:t>
            </a:r>
            <a:r>
              <a:rPr lang="en-US" dirty="0" err="1"/>
              <a:t>DataFlex</a:t>
            </a:r>
            <a:r>
              <a:rPr lang="en-US" dirty="0"/>
              <a:t> embedded database </a:t>
            </a:r>
            <a:br>
              <a:rPr lang="en-US" dirty="0"/>
            </a:br>
            <a:r>
              <a:rPr lang="en-US" dirty="0"/>
              <a:t>DF_COLLATE.CFG is needed/used </a:t>
            </a:r>
            <a:br>
              <a:rPr lang="en-US" dirty="0"/>
            </a:br>
            <a:r>
              <a:rPr lang="en-US" dirty="0"/>
              <a:t>to read the data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391" y="3766244"/>
            <a:ext cx="3228406" cy="19178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668" y="1911903"/>
            <a:ext cx="1567818" cy="73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32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Functions / Function Editor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Includes a list of global variables</a:t>
            </a:r>
          </a:p>
          <a:p>
            <a:r>
              <a:rPr lang="en-US" dirty="0"/>
              <a:t>New functions</a:t>
            </a:r>
          </a:p>
          <a:p>
            <a:pPr lvl="1"/>
            <a:r>
              <a:rPr lang="en-US" dirty="0"/>
              <a:t>String</a:t>
            </a:r>
          </a:p>
          <a:p>
            <a:pPr lvl="2"/>
            <a:r>
              <a:rPr lang="en-US" dirty="0" err="1"/>
              <a:t>NumberToRoman</a:t>
            </a:r>
            <a:r>
              <a:rPr lang="en-US" dirty="0"/>
              <a:t>, </a:t>
            </a:r>
            <a:r>
              <a:rPr lang="en-US" dirty="0" err="1"/>
              <a:t>ProperCase</a:t>
            </a:r>
            <a:endParaRPr lang="en-US" dirty="0"/>
          </a:p>
          <a:p>
            <a:pPr lvl="1"/>
            <a:r>
              <a:rPr lang="en-US" dirty="0"/>
              <a:t>Date</a:t>
            </a:r>
          </a:p>
          <a:p>
            <a:pPr lvl="2"/>
            <a:r>
              <a:rPr lang="en-US" dirty="0" err="1"/>
              <a:t>InLeapYear</a:t>
            </a:r>
            <a:r>
              <a:rPr lang="en-US" dirty="0"/>
              <a:t>, </a:t>
            </a:r>
            <a:r>
              <a:rPr lang="en-US" dirty="0" err="1"/>
              <a:t>WeekAgo</a:t>
            </a:r>
            <a:r>
              <a:rPr lang="en-US" dirty="0"/>
              <a:t>, InLast7Days, </a:t>
            </a:r>
            <a:r>
              <a:rPr lang="en-US" dirty="0" err="1"/>
              <a:t>InLastFullMonth</a:t>
            </a:r>
            <a:r>
              <a:rPr lang="en-US" dirty="0"/>
              <a:t>, </a:t>
            </a:r>
            <a:r>
              <a:rPr lang="en-US" dirty="0" err="1"/>
              <a:t>InLastFullWeek</a:t>
            </a:r>
            <a:r>
              <a:rPr lang="en-US" dirty="0"/>
              <a:t>, </a:t>
            </a:r>
            <a:r>
              <a:rPr lang="en-US" dirty="0" err="1"/>
              <a:t>InLastYearMTD</a:t>
            </a:r>
            <a:r>
              <a:rPr lang="en-US" dirty="0"/>
              <a:t>, </a:t>
            </a:r>
            <a:r>
              <a:rPr lang="en-US" dirty="0" err="1"/>
              <a:t>InLastYearYTD</a:t>
            </a:r>
            <a:r>
              <a:rPr lang="en-US" dirty="0"/>
              <a:t>, InLast4Weeks, </a:t>
            </a:r>
            <a:r>
              <a:rPr lang="en-US" dirty="0" err="1"/>
              <a:t>InAgedToDays</a:t>
            </a:r>
            <a:endParaRPr lang="en-US" dirty="0"/>
          </a:p>
          <a:p>
            <a:pPr lvl="1"/>
            <a:r>
              <a:rPr lang="en-US" dirty="0"/>
              <a:t>Miscellaneous</a:t>
            </a:r>
          </a:p>
          <a:p>
            <a:pPr lvl="2"/>
            <a:r>
              <a:rPr lang="en-US" dirty="0" err="1"/>
              <a:t>CelciusToFahrenheit</a:t>
            </a:r>
            <a:r>
              <a:rPr lang="en-US" dirty="0"/>
              <a:t>, </a:t>
            </a:r>
            <a:r>
              <a:rPr lang="en-US" dirty="0" err="1"/>
              <a:t>FahrenheitToCelcius</a:t>
            </a:r>
            <a:endParaRPr lang="en-US" dirty="0"/>
          </a:p>
          <a:p>
            <a:pPr lvl="1"/>
            <a:r>
              <a:rPr lang="en-US" dirty="0"/>
              <a:t>Database</a:t>
            </a:r>
          </a:p>
          <a:p>
            <a:pPr lvl="2"/>
            <a:r>
              <a:rPr lang="en-US" dirty="0"/>
              <a:t>Next, Previous extended with number of rows to look forward or back</a:t>
            </a:r>
          </a:p>
          <a:p>
            <a:r>
              <a:rPr lang="en-US" dirty="0"/>
              <a:t>Constants group in categories</a:t>
            </a:r>
          </a:p>
          <a:p>
            <a:r>
              <a:rPr lang="en-US" dirty="0" err="1" smtClean="0"/>
              <a:t>Ctrl+T</a:t>
            </a:r>
            <a:r>
              <a:rPr lang="en-US" dirty="0" smtClean="0"/>
              <a:t> </a:t>
            </a:r>
            <a:r>
              <a:rPr lang="en-US" dirty="0"/>
              <a:t>for function </a:t>
            </a:r>
            <a:r>
              <a:rPr lang="en-US" dirty="0" smtClean="0"/>
              <a:t>testing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107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AEAAF948-CF3F-4534-8018-F6CA33047110}" vid="{D7EF9BC0-DBC6-4B7F-BA46-F4E214F80D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 2016 PP Template 1.1</Template>
  <TotalTime>1119</TotalTime>
  <Words>865</Words>
  <Application>Microsoft Office PowerPoint</Application>
  <PresentationFormat>Widescreen</PresentationFormat>
  <Paragraphs>155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Open Sans</vt:lpstr>
      <vt:lpstr>Calibri</vt:lpstr>
      <vt:lpstr>Accidental Presidency</vt:lpstr>
      <vt:lpstr>Calibri Light</vt:lpstr>
      <vt:lpstr>Arial</vt:lpstr>
      <vt:lpstr>Office Theme</vt:lpstr>
      <vt:lpstr>DataFlex Reports 2016</vt:lpstr>
      <vt:lpstr>Agenda</vt:lpstr>
      <vt:lpstr>PowerPoint Presentation</vt:lpstr>
      <vt:lpstr>PowerPoint Presentation</vt:lpstr>
      <vt:lpstr>Charts</vt:lpstr>
      <vt:lpstr>Page Layers</vt:lpstr>
      <vt:lpstr>Images</vt:lpstr>
      <vt:lpstr>Collating</vt:lpstr>
      <vt:lpstr>Functions / Function Editor</vt:lpstr>
      <vt:lpstr>RDS Test data</vt:lpstr>
      <vt:lpstr>PowerPoint Presentation</vt:lpstr>
      <vt:lpstr>Summary of the new features</vt:lpstr>
      <vt:lpstr>Label Report</vt:lpstr>
      <vt:lpstr>Label Report</vt:lpstr>
      <vt:lpstr>New chart types</vt:lpstr>
      <vt:lpstr>SQL Statement based data-source</vt:lpstr>
      <vt:lpstr>SQL Schema Support</vt:lpstr>
      <vt:lpstr>Export to PDF/A</vt:lpstr>
      <vt:lpstr>PowerPoint Presentation</vt:lpstr>
      <vt:lpstr>Future</vt:lpstr>
      <vt:lpstr>PowerPoint Presentation</vt:lpstr>
      <vt:lpstr>Library</vt:lpstr>
      <vt:lpstr>Library</vt:lpstr>
      <vt:lpstr>Steps for integration</vt:lpstr>
      <vt:lpstr>RDS Reports are special</vt:lpstr>
      <vt:lpstr>New in the wizard</vt:lpstr>
      <vt:lpstr>New in the library</vt:lpstr>
      <vt:lpstr>Demo usage</vt:lpstr>
      <vt:lpstr>PowerPoint Presentation</vt:lpstr>
      <vt:lpstr>A new tool is being developed</vt:lpstr>
      <vt:lpstr>Screenshot</vt:lpstr>
      <vt:lpstr>Screenshot</vt:lpstr>
      <vt:lpstr>Thank you for your attention. Are there any 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Vincent</dc:creator>
  <cp:lastModifiedBy>Vincent</cp:lastModifiedBy>
  <cp:revision>32</cp:revision>
  <dcterms:created xsi:type="dcterms:W3CDTF">2016-04-28T12:39:34Z</dcterms:created>
  <dcterms:modified xsi:type="dcterms:W3CDTF">2016-05-12T07:32:39Z</dcterms:modified>
</cp:coreProperties>
</file>