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310" r:id="rId2"/>
    <p:sldId id="315" r:id="rId3"/>
    <p:sldId id="317" r:id="rId4"/>
    <p:sldId id="319" r:id="rId5"/>
    <p:sldId id="323" r:id="rId6"/>
    <p:sldId id="318" r:id="rId7"/>
    <p:sldId id="320" r:id="rId8"/>
    <p:sldId id="331" r:id="rId9"/>
    <p:sldId id="321" r:id="rId10"/>
    <p:sldId id="327" r:id="rId11"/>
    <p:sldId id="326" r:id="rId12"/>
    <p:sldId id="328" r:id="rId13"/>
    <p:sldId id="329" r:id="rId14"/>
    <p:sldId id="322" r:id="rId15"/>
    <p:sldId id="330" r:id="rId16"/>
    <p:sldId id="316" r:id="rId17"/>
  </p:sldIdLst>
  <p:sldSz cx="12192000" cy="6858000"/>
  <p:notesSz cx="9144000" cy="6858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46C2AB9A-1B40-4F30-BB0E-2A184AF6F620}">
          <p14:sldIdLst>
            <p14:sldId id="310"/>
            <p14:sldId id="315"/>
            <p14:sldId id="317"/>
            <p14:sldId id="319"/>
            <p14:sldId id="323"/>
            <p14:sldId id="318"/>
            <p14:sldId id="320"/>
            <p14:sldId id="331"/>
            <p14:sldId id="321"/>
            <p14:sldId id="327"/>
            <p14:sldId id="326"/>
            <p14:sldId id="328"/>
            <p14:sldId id="329"/>
            <p14:sldId id="322"/>
            <p14:sldId id="330"/>
            <p14:sldId id="31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B00"/>
    <a:srgbClr val="E64812"/>
    <a:srgbClr val="F7F7F7"/>
    <a:srgbClr val="F3F3F3"/>
    <a:srgbClr val="E6E3E3"/>
    <a:srgbClr val="F3F3F7"/>
    <a:srgbClr val="E6E6E6"/>
    <a:srgbClr val="EBEBEB"/>
    <a:srgbClr val="FFD347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-2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80"/>
    </p:cViewPr>
  </p:sorterViewPr>
  <p:notesViewPr>
    <p:cSldViewPr snapToGrid="0">
      <p:cViewPr varScale="1">
        <p:scale>
          <a:sx n="93" d="100"/>
          <a:sy n="93" d="100"/>
        </p:scale>
        <p:origin x="-2070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2572F-2895-419A-B004-8B430DDC3790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C87FD-2949-4FC8-8EA3-82F841A2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1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Cory Casanave – originator  of DataFlex </a:t>
            </a:r>
          </a:p>
          <a:p>
            <a:endParaRPr lang="en-US" dirty="0"/>
          </a:p>
          <a:p>
            <a:r>
              <a:rPr lang="en-US" dirty="0" smtClean="0"/>
              <a:t>John Tuohy – Originally of the community, a third party supplier, now our CTO. Responsible for much of what DataFlex is today.</a:t>
            </a:r>
          </a:p>
          <a:p>
            <a:endParaRPr lang="en-US" dirty="0"/>
          </a:p>
          <a:p>
            <a:r>
              <a:rPr lang="en-US" dirty="0" smtClean="0"/>
              <a:t>Stephen Meeley – 31 years at DAC, </a:t>
            </a:r>
          </a:p>
          <a:p>
            <a:endParaRPr lang="en-US" dirty="0"/>
          </a:p>
          <a:p>
            <a:r>
              <a:rPr lang="en-US" dirty="0" smtClean="0"/>
              <a:t>Vision, creativity  and energy of the DAE leadership – Nick, Janine and Eddy</a:t>
            </a:r>
          </a:p>
          <a:p>
            <a:endParaRPr lang="en-US" dirty="0" smtClean="0"/>
          </a:p>
          <a:p>
            <a:r>
              <a:rPr lang="en-US" dirty="0" smtClean="0"/>
              <a:t>Customers who are also collaborators</a:t>
            </a:r>
            <a:endParaRPr lang="en-US" dirty="0"/>
          </a:p>
          <a:p>
            <a:r>
              <a:rPr lang="en-US" dirty="0" smtClean="0"/>
              <a:t>Mike Peat – UK </a:t>
            </a:r>
            <a:r>
              <a:rPr lang="en-US" dirty="0" err="1" smtClean="0"/>
              <a:t>distrib</a:t>
            </a:r>
            <a:r>
              <a:rPr lang="en-US" dirty="0" smtClean="0"/>
              <a:t> issues, quietly formed  DA UK in 1990 to cover risks. DIMS Bankrupt 1991; Called Mike…</a:t>
            </a:r>
          </a:p>
          <a:p>
            <a:endParaRPr lang="en-US" dirty="0"/>
          </a:p>
          <a:p>
            <a:r>
              <a:rPr lang="en-US" dirty="0" smtClean="0"/>
              <a:t>Fast forward to late 2014 – planning synergy 2015, wanted talk on using DF Web with well known web resources. Called Mike again….   Lead to the </a:t>
            </a:r>
            <a:r>
              <a:rPr lang="en-US" dirty="0" err="1" smtClean="0"/>
              <a:t>Oauth</a:t>
            </a:r>
            <a:r>
              <a:rPr lang="en-US" dirty="0" smtClean="0"/>
              <a:t> project.  Had so much fun, DataFlex for WordPress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87FD-2949-4FC8-8EA3-82F841A2BE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cconference.com/Include/ElectosFileStreaming.asp?FileId=50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15881"/>
          <a:stretch/>
        </p:blipFill>
        <p:spPr bwMode="auto">
          <a:xfrm>
            <a:off x="-48000" y="-2"/>
            <a:ext cx="12275999" cy="6912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>
            <a:spLocks/>
          </p:cNvSpPr>
          <p:nvPr userDrawn="1"/>
        </p:nvSpPr>
        <p:spPr>
          <a:xfrm>
            <a:off x="-47625" y="0"/>
            <a:ext cx="12275999" cy="6912000"/>
          </a:xfrm>
          <a:prstGeom prst="rect">
            <a:avLst/>
          </a:prstGeom>
          <a:solidFill>
            <a:srgbClr val="E64812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50059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ccidental Presidency" panose="00000400000000000000" pitchFamily="2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88964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Accidental Presidency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Presenter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98" y="942433"/>
            <a:ext cx="3060402" cy="30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60" y="1"/>
            <a:ext cx="11013440" cy="1005840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ccidental Presidency" panose="000004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1470991"/>
            <a:ext cx="11013440" cy="4919870"/>
          </a:xfrm>
          <a:solidFill>
            <a:schemeClr val="bg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365760" tIns="365760" rIns="365760" bIns="365760"/>
          <a:lstStyle>
            <a:lvl1pPr marL="284163" indent="-284163">
              <a:spcAft>
                <a:spcPts val="600"/>
              </a:spcAft>
              <a:buFontTx/>
              <a:buBlip>
                <a:blip r:embed="rId3"/>
              </a:buBlip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857065" y="6445126"/>
            <a:ext cx="395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Business software for a changing world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2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cconference.com/Include/ElectosFileStreaming.asp?FileId=50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9" b="39188"/>
          <a:stretch/>
        </p:blipFill>
        <p:spPr bwMode="auto">
          <a:xfrm>
            <a:off x="0" y="0"/>
            <a:ext cx="12192000" cy="100584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100584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120" y="1"/>
            <a:ext cx="10972800" cy="1005840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ccidental Presidency" panose="00000400000000000000" pitchFamily="2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79120" y="2312678"/>
            <a:ext cx="10972800" cy="697114"/>
          </a:xfrm>
          <a:solidFill>
            <a:schemeClr val="bg1">
              <a:lumMod val="9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274320">
            <a:spAutoFit/>
          </a:bodyPr>
          <a:lstStyle>
            <a:lvl1pPr marL="228600" indent="-228600">
              <a:buFontTx/>
              <a:buBlip>
                <a:blip r:embed="rId3"/>
              </a:buBlip>
              <a:defRPr sz="17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Secondary text (code snippets for instance)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9120" y="1470992"/>
            <a:ext cx="10972800" cy="835613"/>
          </a:xfrm>
          <a:solidFill>
            <a:schemeClr val="bg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lIns="274320" tIns="320040" rIns="274320" bIns="274320">
            <a:spAutoFit/>
          </a:bodyPr>
          <a:lstStyle>
            <a:lvl1pPr marL="228600" indent="-228600">
              <a:buFontTx/>
              <a:buBlip>
                <a:blip r:embed="rId4"/>
              </a:buBlip>
              <a:defRPr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Primary text</a:t>
            </a:r>
          </a:p>
        </p:txBody>
      </p:sp>
    </p:spTree>
    <p:extLst>
      <p:ext uri="{BB962C8B-B14F-4D97-AF65-F5344CB8AC3E}">
        <p14:creationId xmlns:p14="http://schemas.microsoft.com/office/powerpoint/2010/main" val="72622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educconference.com/Include/ElectosFileStreaming.asp?FileId=50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b="44371"/>
          <a:stretch/>
        </p:blipFill>
        <p:spPr bwMode="auto">
          <a:xfrm>
            <a:off x="-95250" y="2143125"/>
            <a:ext cx="12192000" cy="27432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Rectangle 9"/>
          <p:cNvSpPr/>
          <p:nvPr userDrawn="1"/>
        </p:nvSpPr>
        <p:spPr>
          <a:xfrm>
            <a:off x="0" y="2143125"/>
            <a:ext cx="12192000" cy="2743200"/>
          </a:xfrm>
          <a:prstGeom prst="rect">
            <a:avLst/>
          </a:prstGeom>
          <a:solidFill>
            <a:srgbClr val="E64812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2854325"/>
            <a:ext cx="10504487" cy="13525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Accidental Presidency" panose="00000400000000000000" pitchFamily="2" charset="0"/>
              </a:defRPr>
            </a:lvl1pPr>
            <a:lvl2pPr>
              <a:defRPr sz="5400">
                <a:latin typeface="Accidental Presidency" panose="00000400000000000000" pitchFamily="2" charset="0"/>
              </a:defRPr>
            </a:lvl2pPr>
            <a:lvl3pPr>
              <a:defRPr sz="5400">
                <a:latin typeface="Accidental Presidency" panose="00000400000000000000" pitchFamily="2" charset="0"/>
              </a:defRPr>
            </a:lvl3pPr>
            <a:lvl4pPr>
              <a:defRPr sz="5400">
                <a:latin typeface="Accidental Presidency" panose="00000400000000000000" pitchFamily="2" charset="0"/>
              </a:defRPr>
            </a:lvl4pPr>
            <a:lvl5pPr>
              <a:defRPr sz="5400">
                <a:latin typeface="Accidental Presidency" panose="00000400000000000000" pitchFamily="2" charset="0"/>
              </a:defRPr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1610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cconference.com/Include/ElectosFileStreaming.asp?FileId=502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15881"/>
          <a:stretch/>
        </p:blipFill>
        <p:spPr bwMode="auto">
          <a:xfrm>
            <a:off x="-48000" y="-2"/>
            <a:ext cx="12275999" cy="6912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>
            <a:spLocks/>
          </p:cNvSpPr>
          <p:nvPr userDrawn="1"/>
        </p:nvSpPr>
        <p:spPr>
          <a:xfrm>
            <a:off x="-47625" y="0"/>
            <a:ext cx="12275999" cy="6912000"/>
          </a:xfrm>
          <a:prstGeom prst="rect">
            <a:avLst/>
          </a:prstGeom>
          <a:solidFill>
            <a:srgbClr val="E64812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1770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ccidental Presidency" panose="00000400000000000000" pitchFamily="2" charset="0"/>
              </a:defRPr>
            </a:lvl1pPr>
          </a:lstStyle>
          <a:p>
            <a:r>
              <a:rPr lang="en-US" dirty="0" smtClean="0"/>
              <a:t>Placeholder: 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4498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Accidental Presidency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Placeholder: Are there any questions?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98" y="777123"/>
            <a:ext cx="3060402" cy="30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5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C5BE2-2163-42EA-8F98-9B4966F08EFB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1D9F0-BF6F-4340-BFC2-20D47DE9E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6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Videos/2016-05-10%20DAW%2040%20yrs%20EDUC%202016%20FINAL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05630"/>
            <a:ext cx="9144000" cy="2387600"/>
          </a:xfrm>
        </p:spPr>
        <p:txBody>
          <a:bodyPr/>
          <a:lstStyle/>
          <a:p>
            <a:r>
              <a:rPr lang="en-US" dirty="0" smtClean="0"/>
              <a:t>State of the Union – 40 years DAC!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Chip Casanave</a:t>
            </a:r>
          </a:p>
          <a:p>
            <a:r>
              <a:rPr lang="en-US" dirty="0" smtClean="0"/>
              <a:t>chip.casanave@dataaccess.com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Union…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DataFlex 2016 – the best DataFlex ever!</a:t>
            </a:r>
          </a:p>
          <a:p>
            <a:r>
              <a:rPr lang="en-US" dirty="0" smtClean="0"/>
              <a:t>What’s next…</a:t>
            </a:r>
          </a:p>
          <a:p>
            <a:pPr lvl="1"/>
            <a:r>
              <a:rPr lang="en-US" dirty="0" smtClean="0"/>
              <a:t>Core enhancements – serves all environments</a:t>
            </a:r>
          </a:p>
          <a:p>
            <a:pPr lvl="2"/>
            <a:r>
              <a:rPr lang="en-US" dirty="0" smtClean="0"/>
              <a:t>Strong Connectivity and SQL integration</a:t>
            </a:r>
          </a:p>
          <a:p>
            <a:pPr lvl="2"/>
            <a:r>
              <a:rPr lang="en-US" dirty="0" smtClean="0"/>
              <a:t>On-line </a:t>
            </a:r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Enhance web &amp; mobile apps’ capability, visual properties, ease of use and security</a:t>
            </a:r>
          </a:p>
        </p:txBody>
      </p:sp>
    </p:spTree>
    <p:extLst>
      <p:ext uri="{BB962C8B-B14F-4D97-AF65-F5344CB8AC3E}">
        <p14:creationId xmlns:p14="http://schemas.microsoft.com/office/powerpoint/2010/main" val="27687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Union…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DataFlex’s superior productivity advantages are more important than ever in today’s high-demand software marketplace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2095" y="3543300"/>
            <a:ext cx="84478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By the end of 2017, market demand for mobile app development services will grow at least five times faster than internal IT organizations' capacity to deliver </a:t>
            </a:r>
            <a:r>
              <a:rPr lang="en-US" sz="3200" i="1" dirty="0" smtClean="0"/>
              <a:t>them.</a:t>
            </a:r>
          </a:p>
          <a:p>
            <a:pPr algn="r"/>
            <a:r>
              <a:rPr lang="en-US" sz="2800" dirty="0" smtClean="0"/>
              <a:t>Gartner Group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42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Union… “More software”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to DataFlex developer’s capabilities with “opportunity projects”</a:t>
            </a:r>
          </a:p>
          <a:p>
            <a:pPr lvl="1"/>
            <a:r>
              <a:rPr lang="en-US" dirty="0" smtClean="0"/>
              <a:t>Decoupled; not “in the box”; free or low cost</a:t>
            </a:r>
          </a:p>
          <a:p>
            <a:pPr lvl="1"/>
            <a:r>
              <a:rPr lang="en-US" dirty="0" smtClean="0"/>
              <a:t>Fill common needs in the community</a:t>
            </a:r>
          </a:p>
          <a:p>
            <a:r>
              <a:rPr lang="en-US" dirty="0" smtClean="0"/>
              <a:t>Results so far…</a:t>
            </a:r>
          </a:p>
          <a:p>
            <a:pPr lvl="1"/>
            <a:r>
              <a:rPr lang="en-US" dirty="0" smtClean="0"/>
              <a:t>OAuth/REST component</a:t>
            </a:r>
          </a:p>
          <a:p>
            <a:pPr lvl="1"/>
            <a:r>
              <a:rPr lang="en-US" dirty="0" smtClean="0"/>
              <a:t>DataFlex for WordPress plugin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Union…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Branding</a:t>
            </a:r>
          </a:p>
          <a:p>
            <a:r>
              <a:rPr lang="en-US" dirty="0" smtClean="0"/>
              <a:t>Clear product messaging/positioning</a:t>
            </a:r>
          </a:p>
          <a:p>
            <a:r>
              <a:rPr lang="en-US" dirty="0" smtClean="0"/>
              <a:t>New websites</a:t>
            </a:r>
          </a:p>
          <a:p>
            <a:r>
              <a:rPr lang="en-US" dirty="0" smtClean="0"/>
              <a:t>New videos; active social media</a:t>
            </a:r>
          </a:p>
          <a:p>
            <a:pPr lvl="3"/>
            <a:endParaRPr lang="en-US" dirty="0"/>
          </a:p>
          <a:p>
            <a:r>
              <a:rPr lang="en-US" dirty="0" smtClean="0"/>
              <a:t>Strong marketing platform for the future</a:t>
            </a:r>
          </a:p>
          <a:p>
            <a:pPr lvl="1"/>
            <a:r>
              <a:rPr lang="en-US" dirty="0" smtClean="0"/>
              <a:t>Build awareness, gain new customers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Access’ Mission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7330" y="1943100"/>
            <a:ext cx="93954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Our mission is to continue to grow as a strong company that contributes to our clients’ success by delivering innovative, high-productivity software products, support and </a:t>
            </a:r>
            <a:r>
              <a:rPr lang="en-US" sz="4400" dirty="0" smtClean="0"/>
              <a:t>services. </a:t>
            </a:r>
            <a:endParaRPr lang="en-US" sz="44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9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Certificate of Incorporation….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5397" y="2786467"/>
            <a:ext cx="95612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i="1" dirty="0" smtClean="0"/>
              <a:t>The name of the corporation shall be </a:t>
            </a:r>
          </a:p>
          <a:p>
            <a:pPr algn="ctr"/>
            <a:r>
              <a:rPr lang="en-US" sz="4800" i="1" dirty="0" smtClean="0"/>
              <a:t>DATA ACCESS CORPORATION </a:t>
            </a:r>
          </a:p>
          <a:p>
            <a:pPr algn="ctr"/>
            <a:r>
              <a:rPr lang="en-US" sz="4800" i="1" dirty="0" smtClean="0"/>
              <a:t>and it’s existence shall be perpetual.</a:t>
            </a:r>
            <a:endParaRPr lang="en-US" sz="4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5384278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June 23, 1976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</a:t>
            </a:r>
            <a:r>
              <a:rPr lang="en-US" u="sng" dirty="0" smtClean="0"/>
              <a:t>the first</a:t>
            </a:r>
            <a:r>
              <a:rPr lang="en-US" dirty="0" smtClean="0"/>
              <a:t> 40 Years!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Let’s break down the walls!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3239" y="2205630"/>
            <a:ext cx="11960942" cy="2387600"/>
          </a:xfrm>
        </p:spPr>
        <p:txBody>
          <a:bodyPr/>
          <a:lstStyle/>
          <a:p>
            <a:r>
              <a:rPr lang="en-US" dirty="0" smtClean="0"/>
              <a:t>State of the Union - </a:t>
            </a:r>
            <a:r>
              <a:rPr lang="en-US" u="sng" dirty="0" smtClean="0"/>
              <a:t>the 1</a:t>
            </a:r>
            <a:r>
              <a:rPr lang="en-US" u="sng" baseline="30000" dirty="0" smtClean="0"/>
              <a:t>st</a:t>
            </a:r>
            <a:r>
              <a:rPr lang="en-US" dirty="0" smtClean="0"/>
              <a:t> 40 years of DAC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727419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Chip </a:t>
            </a:r>
            <a:r>
              <a:rPr lang="en-US" sz="3600" dirty="0"/>
              <a:t>Casanave</a:t>
            </a:r>
          </a:p>
          <a:p>
            <a:r>
              <a:rPr lang="en-US" dirty="0"/>
              <a:t>chip.casanave@dataaccess.com</a:t>
            </a:r>
          </a:p>
        </p:txBody>
      </p:sp>
    </p:spTree>
    <p:extLst>
      <p:ext uri="{BB962C8B-B14F-4D97-AF65-F5344CB8AC3E}">
        <p14:creationId xmlns:p14="http://schemas.microsoft.com/office/powerpoint/2010/main" val="6651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Berlin and EDUC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Berlin</a:t>
            </a:r>
            <a:r>
              <a:rPr lang="en-US" dirty="0" smtClean="0"/>
              <a:t> – the right city</a:t>
            </a:r>
          </a:p>
          <a:p>
            <a:pPr lvl="1"/>
            <a:r>
              <a:rPr lang="en-US" dirty="0" smtClean="0"/>
              <a:t>History, new, vibrant, venue of change</a:t>
            </a:r>
          </a:p>
          <a:p>
            <a:r>
              <a:rPr lang="en-US" b="1" dirty="0" smtClean="0"/>
              <a:t>EDUC </a:t>
            </a:r>
            <a:r>
              <a:rPr lang="en-US" b="1" dirty="0"/>
              <a:t>2016 </a:t>
            </a:r>
            <a:r>
              <a:rPr lang="en-US" dirty="0"/>
              <a:t>– the right </a:t>
            </a:r>
            <a:r>
              <a:rPr lang="en-US" dirty="0" smtClean="0"/>
              <a:t>event to </a:t>
            </a:r>
            <a:r>
              <a:rPr lang="en-US" i="1" dirty="0" smtClean="0"/>
              <a:t>tear down the walls</a:t>
            </a:r>
            <a:r>
              <a:rPr lang="en-US" dirty="0" smtClean="0"/>
              <a:t> and look to the future of #DataFlex!!</a:t>
            </a:r>
          </a:p>
          <a:p>
            <a:pPr lvl="1"/>
            <a:r>
              <a:rPr lang="en-US" dirty="0"/>
              <a:t>History</a:t>
            </a:r>
            <a:r>
              <a:rPr lang="en-US" dirty="0" smtClean="0"/>
              <a:t>, </a:t>
            </a:r>
            <a:r>
              <a:rPr lang="en-US" dirty="0"/>
              <a:t>new, vibrant, venue of </a:t>
            </a:r>
            <a:r>
              <a:rPr lang="en-US" dirty="0" smtClean="0"/>
              <a:t>change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tear down the walls….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something to celebrate…</a:t>
            </a:r>
          </a:p>
          <a:p>
            <a:r>
              <a:rPr lang="en-US" b="1" dirty="0" smtClean="0"/>
              <a:t>Data </a:t>
            </a:r>
            <a:r>
              <a:rPr lang="en-US" b="1" dirty="0"/>
              <a:t>Access </a:t>
            </a:r>
            <a:r>
              <a:rPr lang="en-US" b="1" dirty="0" smtClean="0"/>
              <a:t>Corporation’s </a:t>
            </a:r>
            <a:r>
              <a:rPr lang="en-US" b="1" dirty="0"/>
              <a:t>40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b="1" dirty="0" smtClean="0"/>
              <a:t>Anniversary!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2" name="Rounded Rectangle 1">
            <a:hlinkClick r:id="rId2" action="ppaction://hlinkfile"/>
          </p:cNvPr>
          <p:cNvSpPr/>
          <p:nvPr/>
        </p:nvSpPr>
        <p:spPr>
          <a:xfrm>
            <a:off x="3318386" y="3672348"/>
            <a:ext cx="5884607" cy="914400"/>
          </a:xfrm>
          <a:prstGeom prst="roundRect">
            <a:avLst/>
          </a:prstGeom>
          <a:solidFill>
            <a:srgbClr val="E22B00">
              <a:alpha val="8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Let’s take a look back…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amazing 40 years…..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Company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Continuity is critical</a:t>
            </a:r>
          </a:p>
          <a:p>
            <a:pPr lvl="1"/>
            <a:r>
              <a:rPr lang="en-US" dirty="0" smtClean="0"/>
              <a:t>Company, product, concept, relationships</a:t>
            </a:r>
            <a:endParaRPr lang="en-US" dirty="0"/>
          </a:p>
          <a:p>
            <a:r>
              <a:rPr lang="en-US" dirty="0" smtClean="0"/>
              <a:t>Change is critical</a:t>
            </a:r>
          </a:p>
          <a:p>
            <a:pPr lvl="1"/>
            <a:r>
              <a:rPr lang="en-US" dirty="0" smtClean="0"/>
              <a:t>Continuity only comes through change</a:t>
            </a:r>
          </a:p>
          <a:p>
            <a:r>
              <a:rPr lang="en-US" dirty="0" smtClean="0"/>
              <a:t>Our success only comes from the success of our customers</a:t>
            </a:r>
          </a:p>
          <a:p>
            <a:r>
              <a:rPr lang="en-US" dirty="0" smtClean="0"/>
              <a:t>Value and pursue simplicity</a:t>
            </a:r>
          </a:p>
          <a:p>
            <a:r>
              <a:rPr lang="en-US" dirty="0" smtClean="0"/>
              <a:t>Earn trust; become a trusted partner</a:t>
            </a:r>
          </a:p>
        </p:txBody>
      </p:sp>
    </p:spTree>
    <p:extLst>
      <p:ext uri="{BB962C8B-B14F-4D97-AF65-F5344CB8AC3E}">
        <p14:creationId xmlns:p14="http://schemas.microsoft.com/office/powerpoint/2010/main" val="12644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small, dedicated, highly creative teams can produce amazing, durable software</a:t>
            </a:r>
          </a:p>
          <a:p>
            <a:pPr lvl="1"/>
            <a:r>
              <a:rPr lang="en-US" dirty="0" smtClean="0"/>
              <a:t>DataFlex </a:t>
            </a:r>
          </a:p>
          <a:p>
            <a:pPr lvl="1"/>
            <a:r>
              <a:rPr lang="en-US" dirty="0" smtClean="0"/>
              <a:t>DataFlex Reports</a:t>
            </a:r>
          </a:p>
          <a:p>
            <a:pPr lvl="1"/>
            <a:r>
              <a:rPr lang="en-US" dirty="0" smtClean="0"/>
              <a:t>Dynamic AI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10’s of thousands of business applications created by DataFlex developers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State </a:t>
            </a:r>
            <a:r>
              <a:rPr lang="en-US" dirty="0" smtClean="0"/>
              <a:t>of the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the union….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union is strong</a:t>
            </a:r>
          </a:p>
          <a:p>
            <a:pPr lvl="1"/>
            <a:r>
              <a:rPr lang="en-US" dirty="0" smtClean="0"/>
              <a:t>Financially strong; profitable</a:t>
            </a:r>
          </a:p>
          <a:p>
            <a:pPr lvl="1"/>
            <a:r>
              <a:rPr lang="en-US" dirty="0"/>
              <a:t>Solid </a:t>
            </a:r>
            <a:r>
              <a:rPr lang="en-US" dirty="0" smtClean="0"/>
              <a:t>revenue growth in 2015</a:t>
            </a:r>
          </a:p>
          <a:p>
            <a:pPr lvl="1"/>
            <a:r>
              <a:rPr lang="en-US" dirty="0" smtClean="0"/>
              <a:t>Strong team, energized – looking ahead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 2016 PP Template 1.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AEAAF948-CF3F-4534-8018-F6CA33047110}" vid="{D7EF9BC0-DBC6-4B7F-BA46-F4E214F80D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 2016 PP Template 1.1</Template>
  <TotalTime>1310</TotalTime>
  <Words>593</Words>
  <Application>Microsoft Office PowerPoint</Application>
  <PresentationFormat>Custom</PresentationFormat>
  <Paragraphs>95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 Light</vt:lpstr>
      <vt:lpstr>Calibri</vt:lpstr>
      <vt:lpstr>Accidental Presidency</vt:lpstr>
      <vt:lpstr>Open Sans</vt:lpstr>
      <vt:lpstr>EDUC 2016 PP Template 1.1</vt:lpstr>
      <vt:lpstr>State of the Union – 40 years DAC!</vt:lpstr>
      <vt:lpstr>State of the Union - the 1st 40 years of DAC</vt:lpstr>
      <vt:lpstr>Welcome to Berlin and EDUC 2016</vt:lpstr>
      <vt:lpstr>Before we tear down the walls….</vt:lpstr>
      <vt:lpstr>An amazing 40 years…..</vt:lpstr>
      <vt:lpstr>What have we learned…..</vt:lpstr>
      <vt:lpstr>What have we learned…..</vt:lpstr>
      <vt:lpstr>PowerPoint Presentation</vt:lpstr>
      <vt:lpstr>The state of the union…. company</vt:lpstr>
      <vt:lpstr>State of the Union… Product</vt:lpstr>
      <vt:lpstr>State of the Union… Product</vt:lpstr>
      <vt:lpstr>State of the Union… “More software”</vt:lpstr>
      <vt:lpstr>State of the Union… Marketing</vt:lpstr>
      <vt:lpstr>Data Access’ Mission</vt:lpstr>
      <vt:lpstr>PowerPoint Presentation</vt:lpstr>
      <vt:lpstr>Thanks for the first 40 Years!</vt:lpstr>
    </vt:vector>
  </TitlesOfParts>
  <Company>Data Access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Chip Casanave</dc:creator>
  <cp:lastModifiedBy>Chip Casanave</cp:lastModifiedBy>
  <cp:revision>60</cp:revision>
  <dcterms:created xsi:type="dcterms:W3CDTF">2016-05-10T14:14:42Z</dcterms:created>
  <dcterms:modified xsi:type="dcterms:W3CDTF">2016-05-12T06:43:56Z</dcterms:modified>
</cp:coreProperties>
</file>