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58" r:id="rId3"/>
    <p:sldId id="307" r:id="rId4"/>
    <p:sldId id="309" r:id="rId5"/>
    <p:sldId id="272" r:id="rId6"/>
    <p:sldId id="273" r:id="rId7"/>
    <p:sldId id="274" r:id="rId8"/>
    <p:sldId id="275" r:id="rId9"/>
    <p:sldId id="276" r:id="rId10"/>
    <p:sldId id="277" r:id="rId11"/>
    <p:sldId id="30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4" r:id="rId20"/>
    <p:sldId id="286" r:id="rId21"/>
    <p:sldId id="287" r:id="rId22"/>
    <p:sldId id="290" r:id="rId23"/>
    <p:sldId id="291" r:id="rId24"/>
    <p:sldId id="306" r:id="rId25"/>
    <p:sldId id="292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</p:sldIdLst>
  <p:sldSz cx="12192000" cy="6858000"/>
  <p:notesSz cx="6858000" cy="9144000"/>
  <p:embeddedFontLst>
    <p:embeddedFont>
      <p:font typeface="Calibri Light" panose="020F0302020204030204" pitchFamily="34" charset="0"/>
      <p:regular r:id="rId39"/>
      <p: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6C2AB9A-1B40-4F30-BB0E-2A184AF6F620}">
          <p14:sldIdLst>
            <p14:sldId id="271"/>
            <p14:sldId id="258"/>
            <p14:sldId id="307"/>
            <p14:sldId id="309"/>
            <p14:sldId id="272"/>
            <p14:sldId id="273"/>
            <p14:sldId id="274"/>
            <p14:sldId id="275"/>
            <p14:sldId id="276"/>
            <p14:sldId id="277"/>
            <p14:sldId id="308"/>
            <p14:sldId id="279"/>
            <p14:sldId id="280"/>
            <p14:sldId id="281"/>
            <p14:sldId id="282"/>
            <p14:sldId id="283"/>
            <p14:sldId id="284"/>
            <p14:sldId id="285"/>
            <p14:sldId id="294"/>
            <p14:sldId id="286"/>
            <p14:sldId id="287"/>
            <p14:sldId id="290"/>
            <p14:sldId id="291"/>
            <p14:sldId id="306"/>
            <p14:sldId id="292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E64812"/>
    <a:srgbClr val="F3F3F3"/>
    <a:srgbClr val="E6E3E3"/>
    <a:srgbClr val="F3F3F7"/>
    <a:srgbClr val="E6E6E6"/>
    <a:srgbClr val="EBEBEB"/>
    <a:srgbClr val="FFD347"/>
    <a:srgbClr val="F5F5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2762A-12C7-42A5-AC02-82977875D17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44A177A-8D0A-46C0-90E9-AFC2126859F1}">
      <dgm:prSet phldrT="[Text]"/>
      <dgm:spPr>
        <a:solidFill>
          <a:srgbClr val="E64812"/>
        </a:solidFill>
      </dgm:spPr>
      <dgm:t>
        <a:bodyPr/>
        <a:lstStyle/>
        <a:p>
          <a:r>
            <a:rPr lang="en-US" dirty="0" smtClean="0"/>
            <a:t>Creation</a:t>
          </a:r>
          <a:endParaRPr lang="en-US" dirty="0"/>
        </a:p>
      </dgm:t>
    </dgm:pt>
    <dgm:pt modelId="{46FBF55B-C37D-44C4-AC7A-A18E7B8414E2}" type="parTrans" cxnId="{F5FCB5DF-68D2-437A-9914-ABA061122EF1}">
      <dgm:prSet/>
      <dgm:spPr/>
      <dgm:t>
        <a:bodyPr/>
        <a:lstStyle/>
        <a:p>
          <a:endParaRPr lang="en-US"/>
        </a:p>
      </dgm:t>
    </dgm:pt>
    <dgm:pt modelId="{27FA5449-8838-453E-96C5-2C191B786134}" type="sibTrans" cxnId="{F5FCB5DF-68D2-437A-9914-ABA061122EF1}">
      <dgm:prSet/>
      <dgm:spPr/>
      <dgm:t>
        <a:bodyPr/>
        <a:lstStyle/>
        <a:p>
          <a:endParaRPr lang="en-US"/>
        </a:p>
      </dgm:t>
    </dgm:pt>
    <dgm:pt modelId="{B7A4A987-E8A1-4824-954F-3EE902432F62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700" dirty="0" smtClean="0">
              <a:latin typeface="Open Sans" panose="020B0606030504020204"/>
            </a:rPr>
            <a:t>Object definitions are sent to the client by the server</a:t>
          </a:r>
          <a:endParaRPr lang="en-US" sz="1700" dirty="0">
            <a:latin typeface="Open Sans" panose="020B0606030504020204"/>
          </a:endParaRPr>
        </a:p>
      </dgm:t>
    </dgm:pt>
    <dgm:pt modelId="{2925917B-CD6B-4974-A286-DB1C143EBBC4}" type="parTrans" cxnId="{613BF1CC-AF21-4B42-9D08-95B59F5D85FF}">
      <dgm:prSet/>
      <dgm:spPr/>
      <dgm:t>
        <a:bodyPr/>
        <a:lstStyle/>
        <a:p>
          <a:endParaRPr lang="en-US"/>
        </a:p>
      </dgm:t>
    </dgm:pt>
    <dgm:pt modelId="{4390B05E-022F-43F8-B390-54994C1176E5}" type="sibTrans" cxnId="{613BF1CC-AF21-4B42-9D08-95B59F5D85FF}">
      <dgm:prSet/>
      <dgm:spPr/>
      <dgm:t>
        <a:bodyPr/>
        <a:lstStyle/>
        <a:p>
          <a:endParaRPr lang="en-US"/>
        </a:p>
      </dgm:t>
    </dgm:pt>
    <dgm:pt modelId="{FC758F2E-E7FC-42E5-B994-DF159F407707}">
      <dgm:prSet phldrT="[Text]"/>
      <dgm:spPr>
        <a:solidFill>
          <a:srgbClr val="E64812"/>
        </a:solidFill>
      </dgm:spPr>
      <dgm:t>
        <a:bodyPr/>
        <a:lstStyle/>
        <a:p>
          <a:r>
            <a:rPr lang="en-US" dirty="0" smtClean="0"/>
            <a:t>Render</a:t>
          </a:r>
          <a:endParaRPr lang="en-US" dirty="0"/>
        </a:p>
      </dgm:t>
    </dgm:pt>
    <dgm:pt modelId="{5A2FAC50-B497-410B-8BE1-02508680648E}" type="parTrans" cxnId="{D3A260D0-7F20-4A90-AA0D-0C78820A5DE7}">
      <dgm:prSet/>
      <dgm:spPr/>
      <dgm:t>
        <a:bodyPr/>
        <a:lstStyle/>
        <a:p>
          <a:endParaRPr lang="en-US"/>
        </a:p>
      </dgm:t>
    </dgm:pt>
    <dgm:pt modelId="{9F68F7F3-EB85-4D49-9E43-54771D6F62E7}" type="sibTrans" cxnId="{D3A260D0-7F20-4A90-AA0D-0C78820A5DE7}">
      <dgm:prSet/>
      <dgm:spPr/>
      <dgm:t>
        <a:bodyPr/>
        <a:lstStyle/>
        <a:p>
          <a:endParaRPr lang="en-US"/>
        </a:p>
      </dgm:t>
    </dgm:pt>
    <dgm:pt modelId="{43FECF5B-96A6-4E57-B22A-92BBFAF42145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700" dirty="0" smtClean="0">
              <a:latin typeface="Open Sans" panose="020B0606030504020204"/>
            </a:rPr>
            <a:t>render()</a:t>
          </a:r>
          <a:endParaRPr lang="en-US" sz="1700" dirty="0">
            <a:latin typeface="Open Sans" panose="020B0606030504020204"/>
          </a:endParaRPr>
        </a:p>
      </dgm:t>
    </dgm:pt>
    <dgm:pt modelId="{2DAC16A5-513A-465B-9326-EB89A871256B}" type="parTrans" cxnId="{9FCCC500-FC28-4B3E-83E1-46363A0FC2C6}">
      <dgm:prSet/>
      <dgm:spPr/>
      <dgm:t>
        <a:bodyPr/>
        <a:lstStyle/>
        <a:p>
          <a:endParaRPr lang="en-US"/>
        </a:p>
      </dgm:t>
    </dgm:pt>
    <dgm:pt modelId="{EDE36841-15D6-4A3C-AEEA-9E6964C7EF16}" type="sibTrans" cxnId="{9FCCC500-FC28-4B3E-83E1-46363A0FC2C6}">
      <dgm:prSet/>
      <dgm:spPr/>
      <dgm:t>
        <a:bodyPr/>
        <a:lstStyle/>
        <a:p>
          <a:endParaRPr lang="en-US"/>
        </a:p>
      </dgm:t>
    </dgm:pt>
    <dgm:pt modelId="{437CDDEA-0F71-4DC8-8156-A32A4CD17D8B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700" dirty="0" err="1" smtClean="0">
              <a:latin typeface="Open Sans" panose="020B0606030504020204"/>
            </a:rPr>
            <a:t>openHtml</a:t>
          </a:r>
          <a:r>
            <a:rPr lang="en-US" sz="1700" dirty="0" smtClean="0">
              <a:latin typeface="Open Sans" panose="020B0606030504020204"/>
            </a:rPr>
            <a:t>(</a:t>
          </a:r>
          <a:r>
            <a:rPr lang="en-US" sz="1700" dirty="0" err="1" smtClean="0">
              <a:latin typeface="Open Sans" panose="020B0606030504020204"/>
            </a:rPr>
            <a:t>aHtml</a:t>
          </a:r>
          <a:r>
            <a:rPr lang="en-US" sz="1700" dirty="0" smtClean="0">
              <a:latin typeface="Open Sans" panose="020B0606030504020204"/>
            </a:rPr>
            <a:t>)</a:t>
          </a:r>
          <a:endParaRPr lang="en-US" sz="1700" dirty="0">
            <a:latin typeface="Open Sans" panose="020B0606030504020204"/>
          </a:endParaRPr>
        </a:p>
      </dgm:t>
    </dgm:pt>
    <dgm:pt modelId="{579FE92D-85D5-43CD-BF1F-244688941761}" type="parTrans" cxnId="{06919DEC-EA42-41E1-BBC0-3F4EB177C22C}">
      <dgm:prSet/>
      <dgm:spPr/>
      <dgm:t>
        <a:bodyPr/>
        <a:lstStyle/>
        <a:p>
          <a:endParaRPr lang="en-US"/>
        </a:p>
      </dgm:t>
    </dgm:pt>
    <dgm:pt modelId="{3D670768-2F42-4669-B95E-5C8FEB6133DA}" type="sibTrans" cxnId="{06919DEC-EA42-41E1-BBC0-3F4EB177C22C}">
      <dgm:prSet/>
      <dgm:spPr/>
      <dgm:t>
        <a:bodyPr/>
        <a:lstStyle/>
        <a:p>
          <a:endParaRPr lang="en-US"/>
        </a:p>
      </dgm:t>
    </dgm:pt>
    <dgm:pt modelId="{AD521DD9-01FF-4CC5-8EC3-AE81F5BA0C01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700" dirty="0" err="1" smtClean="0">
              <a:latin typeface="Open Sans" panose="020B0606030504020204"/>
            </a:rPr>
            <a:t>closeHtml</a:t>
          </a:r>
          <a:r>
            <a:rPr lang="en-US" sz="1700" dirty="0" smtClean="0">
              <a:latin typeface="Open Sans" panose="020B0606030504020204"/>
            </a:rPr>
            <a:t>(</a:t>
          </a:r>
          <a:r>
            <a:rPr lang="en-US" sz="1700" dirty="0" err="1" smtClean="0">
              <a:latin typeface="Open Sans" panose="020B0606030504020204"/>
            </a:rPr>
            <a:t>aHtml</a:t>
          </a:r>
          <a:r>
            <a:rPr lang="en-US" sz="1700" dirty="0" smtClean="0">
              <a:latin typeface="Open Sans" panose="020B0606030504020204"/>
            </a:rPr>
            <a:t>)</a:t>
          </a:r>
          <a:endParaRPr lang="en-US" sz="1700" dirty="0">
            <a:latin typeface="Open Sans" panose="020B0606030504020204"/>
          </a:endParaRPr>
        </a:p>
      </dgm:t>
    </dgm:pt>
    <dgm:pt modelId="{6A6CE70E-9826-44E8-AAF2-CD0821CBFEC3}" type="parTrans" cxnId="{71BA807E-5136-4C9B-8530-73BECE5ACD54}">
      <dgm:prSet/>
      <dgm:spPr/>
      <dgm:t>
        <a:bodyPr/>
        <a:lstStyle/>
        <a:p>
          <a:endParaRPr lang="en-US"/>
        </a:p>
      </dgm:t>
    </dgm:pt>
    <dgm:pt modelId="{EBFB26C5-3167-4D5D-B013-D02E33A16B1A}" type="sibTrans" cxnId="{71BA807E-5136-4C9B-8530-73BECE5ACD54}">
      <dgm:prSet/>
      <dgm:spPr/>
      <dgm:t>
        <a:bodyPr/>
        <a:lstStyle/>
        <a:p>
          <a:endParaRPr lang="en-US"/>
        </a:p>
      </dgm:t>
    </dgm:pt>
    <dgm:pt modelId="{16C0D59C-2EAE-45E9-A843-78FEF828D675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700" dirty="0" err="1" smtClean="0">
              <a:latin typeface="Open Sans" panose="020B0606030504020204"/>
            </a:rPr>
            <a:t>afterRender</a:t>
          </a:r>
          <a:r>
            <a:rPr lang="en-US" sz="1700" dirty="0" smtClean="0">
              <a:latin typeface="Open Sans" panose="020B0606030504020204"/>
            </a:rPr>
            <a:t>()</a:t>
          </a:r>
          <a:endParaRPr lang="en-US" sz="1700" dirty="0">
            <a:latin typeface="Open Sans" panose="020B0606030504020204"/>
          </a:endParaRPr>
        </a:p>
      </dgm:t>
    </dgm:pt>
    <dgm:pt modelId="{A0BD85CA-21CF-42BB-83E1-54F8EBC5039B}" type="parTrans" cxnId="{5A96E5ED-4651-4DC4-A891-B4A7A2B3FBB8}">
      <dgm:prSet/>
      <dgm:spPr/>
      <dgm:t>
        <a:bodyPr/>
        <a:lstStyle/>
        <a:p>
          <a:endParaRPr lang="en-US"/>
        </a:p>
      </dgm:t>
    </dgm:pt>
    <dgm:pt modelId="{25A5143E-4B6B-4527-A4A6-C8C892363C5A}" type="sibTrans" cxnId="{5A96E5ED-4651-4DC4-A891-B4A7A2B3FBB8}">
      <dgm:prSet/>
      <dgm:spPr/>
      <dgm:t>
        <a:bodyPr/>
        <a:lstStyle/>
        <a:p>
          <a:endParaRPr lang="en-US"/>
        </a:p>
      </dgm:t>
    </dgm:pt>
    <dgm:pt modelId="{753C91E2-6111-49FC-B9DB-80DF70B81EF2}" type="pres">
      <dgm:prSet presAssocID="{D302762A-12C7-42A5-AC02-82977875D17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C7A7FB-DDBC-467B-8031-8BF81D66AA2F}" type="pres">
      <dgm:prSet presAssocID="{744A177A-8D0A-46C0-90E9-AFC2126859F1}" presName="parentText1" presStyleLbl="node1" presStyleIdx="0" presStyleCnt="2" custScaleX="1076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77EEA-D0DB-4F36-AA0A-AA6B6F743417}" type="pres">
      <dgm:prSet presAssocID="{744A177A-8D0A-46C0-90E9-AFC2126859F1}" presName="childText1" presStyleLbl="solidAlignAcc1" presStyleIdx="0" presStyleCnt="2" custScaleX="107657" custLinFactNeighborX="-3992" custLinFactNeighborY="-1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55D6-463B-4578-BD99-5A5B9E402A19}" type="pres">
      <dgm:prSet presAssocID="{FC758F2E-E7FC-42E5-B994-DF159F407707}" presName="parentText2" presStyleLbl="node1" presStyleIdx="1" presStyleCnt="2" custScaleX="1076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FA11C-7B72-4956-B822-FA0951F82CCB}" type="pres">
      <dgm:prSet presAssocID="{FC758F2E-E7FC-42E5-B994-DF159F407707}" presName="childText2" presStyleLbl="solidAlignAcc1" presStyleIdx="1" presStyleCnt="2" custScaleX="107657" custLinFactNeighborX="-54" custLinFactNeighborY="-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3D576-CAE8-455B-AF8D-6F0747B545B7}" type="presOf" srcId="{744A177A-8D0A-46C0-90E9-AFC2126859F1}" destId="{80C7A7FB-DDBC-467B-8031-8BF81D66AA2F}" srcOrd="0" destOrd="0" presId="urn:microsoft.com/office/officeart/2009/3/layout/IncreasingArrowsProcess"/>
    <dgm:cxn modelId="{9FCCC500-FC28-4B3E-83E1-46363A0FC2C6}" srcId="{FC758F2E-E7FC-42E5-B994-DF159F407707}" destId="{43FECF5B-96A6-4E57-B22A-92BBFAF42145}" srcOrd="0" destOrd="0" parTransId="{2DAC16A5-513A-465B-9326-EB89A871256B}" sibTransId="{EDE36841-15D6-4A3C-AEEA-9E6964C7EF16}"/>
    <dgm:cxn modelId="{70030B19-56D1-4228-B700-B14B55B4B3B3}" type="presOf" srcId="{FC758F2E-E7FC-42E5-B994-DF159F407707}" destId="{694055D6-463B-4578-BD99-5A5B9E402A19}" srcOrd="0" destOrd="0" presId="urn:microsoft.com/office/officeart/2009/3/layout/IncreasingArrowsProcess"/>
    <dgm:cxn modelId="{613BF1CC-AF21-4B42-9D08-95B59F5D85FF}" srcId="{744A177A-8D0A-46C0-90E9-AFC2126859F1}" destId="{B7A4A987-E8A1-4824-954F-3EE902432F62}" srcOrd="0" destOrd="0" parTransId="{2925917B-CD6B-4974-A286-DB1C143EBBC4}" sibTransId="{4390B05E-022F-43F8-B390-54994C1176E5}"/>
    <dgm:cxn modelId="{B507BB10-581E-4E9A-A882-1F25DC7E282F}" type="presOf" srcId="{437CDDEA-0F71-4DC8-8156-A32A4CD17D8B}" destId="{560FA11C-7B72-4956-B822-FA0951F82CCB}" srcOrd="0" destOrd="1" presId="urn:microsoft.com/office/officeart/2009/3/layout/IncreasingArrowsProcess"/>
    <dgm:cxn modelId="{605E542E-255C-4B88-B294-D177BA76F1DB}" type="presOf" srcId="{B7A4A987-E8A1-4824-954F-3EE902432F62}" destId="{46077EEA-D0DB-4F36-AA0A-AA6B6F743417}" srcOrd="0" destOrd="0" presId="urn:microsoft.com/office/officeart/2009/3/layout/IncreasingArrowsProcess"/>
    <dgm:cxn modelId="{5A96E5ED-4651-4DC4-A891-B4A7A2B3FBB8}" srcId="{FC758F2E-E7FC-42E5-B994-DF159F407707}" destId="{16C0D59C-2EAE-45E9-A843-78FEF828D675}" srcOrd="1" destOrd="0" parTransId="{A0BD85CA-21CF-42BB-83E1-54F8EBC5039B}" sibTransId="{25A5143E-4B6B-4527-A4A6-C8C892363C5A}"/>
    <dgm:cxn modelId="{F5FCB5DF-68D2-437A-9914-ABA061122EF1}" srcId="{D302762A-12C7-42A5-AC02-82977875D17B}" destId="{744A177A-8D0A-46C0-90E9-AFC2126859F1}" srcOrd="0" destOrd="0" parTransId="{46FBF55B-C37D-44C4-AC7A-A18E7B8414E2}" sibTransId="{27FA5449-8838-453E-96C5-2C191B786134}"/>
    <dgm:cxn modelId="{06919DEC-EA42-41E1-BBC0-3F4EB177C22C}" srcId="{43FECF5B-96A6-4E57-B22A-92BBFAF42145}" destId="{437CDDEA-0F71-4DC8-8156-A32A4CD17D8B}" srcOrd="0" destOrd="0" parTransId="{579FE92D-85D5-43CD-BF1F-244688941761}" sibTransId="{3D670768-2F42-4669-B95E-5C8FEB6133DA}"/>
    <dgm:cxn modelId="{0FC28BE5-47EC-4A89-BE36-478C67715C04}" type="presOf" srcId="{AD521DD9-01FF-4CC5-8EC3-AE81F5BA0C01}" destId="{560FA11C-7B72-4956-B822-FA0951F82CCB}" srcOrd="0" destOrd="2" presId="urn:microsoft.com/office/officeart/2009/3/layout/IncreasingArrowsProcess"/>
    <dgm:cxn modelId="{A7F3A5A0-E8BD-477D-9975-5AAF18D8DC42}" type="presOf" srcId="{D302762A-12C7-42A5-AC02-82977875D17B}" destId="{753C91E2-6111-49FC-B9DB-80DF70B81EF2}" srcOrd="0" destOrd="0" presId="urn:microsoft.com/office/officeart/2009/3/layout/IncreasingArrowsProcess"/>
    <dgm:cxn modelId="{71BA807E-5136-4C9B-8530-73BECE5ACD54}" srcId="{43FECF5B-96A6-4E57-B22A-92BBFAF42145}" destId="{AD521DD9-01FF-4CC5-8EC3-AE81F5BA0C01}" srcOrd="1" destOrd="0" parTransId="{6A6CE70E-9826-44E8-AAF2-CD0821CBFEC3}" sibTransId="{EBFB26C5-3167-4D5D-B013-D02E33A16B1A}"/>
    <dgm:cxn modelId="{D3A260D0-7F20-4A90-AA0D-0C78820A5DE7}" srcId="{D302762A-12C7-42A5-AC02-82977875D17B}" destId="{FC758F2E-E7FC-42E5-B994-DF159F407707}" srcOrd="1" destOrd="0" parTransId="{5A2FAC50-B497-410B-8BE1-02508680648E}" sibTransId="{9F68F7F3-EB85-4D49-9E43-54771D6F62E7}"/>
    <dgm:cxn modelId="{CCDECBD0-3667-4B22-BFB0-09EBE1CB715D}" type="presOf" srcId="{16C0D59C-2EAE-45E9-A843-78FEF828D675}" destId="{560FA11C-7B72-4956-B822-FA0951F82CCB}" srcOrd="0" destOrd="3" presId="urn:microsoft.com/office/officeart/2009/3/layout/IncreasingArrowsProcess"/>
    <dgm:cxn modelId="{36F1534F-BB06-4640-8D23-0A7A4DFA4FC6}" type="presOf" srcId="{43FECF5B-96A6-4E57-B22A-92BBFAF42145}" destId="{560FA11C-7B72-4956-B822-FA0951F82CCB}" srcOrd="0" destOrd="0" presId="urn:microsoft.com/office/officeart/2009/3/layout/IncreasingArrowsProcess"/>
    <dgm:cxn modelId="{9A3F8E04-70F3-4311-BBC0-CA2CC701C47D}" type="presParOf" srcId="{753C91E2-6111-49FC-B9DB-80DF70B81EF2}" destId="{80C7A7FB-DDBC-467B-8031-8BF81D66AA2F}" srcOrd="0" destOrd="0" presId="urn:microsoft.com/office/officeart/2009/3/layout/IncreasingArrowsProcess"/>
    <dgm:cxn modelId="{E8005506-C4E0-44F1-8250-BA31A76D3043}" type="presParOf" srcId="{753C91E2-6111-49FC-B9DB-80DF70B81EF2}" destId="{46077EEA-D0DB-4F36-AA0A-AA6B6F743417}" srcOrd="1" destOrd="0" presId="urn:microsoft.com/office/officeart/2009/3/layout/IncreasingArrowsProcess"/>
    <dgm:cxn modelId="{EDA0704F-AEBA-49B8-AB84-09A9EAE163F1}" type="presParOf" srcId="{753C91E2-6111-49FC-B9DB-80DF70B81EF2}" destId="{694055D6-463B-4578-BD99-5A5B9E402A19}" srcOrd="2" destOrd="0" presId="urn:microsoft.com/office/officeart/2009/3/layout/IncreasingArrowsProcess"/>
    <dgm:cxn modelId="{D2EFAA24-2F50-4C5B-A9C2-EE6C46C26D79}" type="presParOf" srcId="{753C91E2-6111-49FC-B9DB-80DF70B81EF2}" destId="{560FA11C-7B72-4956-B822-FA0951F82CCB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7A7FB-DDBC-467B-8031-8BF81D66AA2F}">
      <dsp:nvSpPr>
        <dsp:cNvPr id="0" name=""/>
        <dsp:cNvSpPr/>
      </dsp:nvSpPr>
      <dsp:spPr>
        <a:xfrm>
          <a:off x="192537" y="0"/>
          <a:ext cx="6540960" cy="884931"/>
        </a:xfrm>
        <a:prstGeom prst="rightArrow">
          <a:avLst>
            <a:gd name="adj1" fmla="val 50000"/>
            <a:gd name="adj2" fmla="val 50000"/>
          </a:avLst>
        </a:prstGeom>
        <a:solidFill>
          <a:srgbClr val="E648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48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Creation</a:t>
          </a:r>
          <a:endParaRPr lang="en-US" sz="1700" kern="1200" dirty="0"/>
        </a:p>
      </dsp:txBody>
      <dsp:txXfrm>
        <a:off x="192537" y="221233"/>
        <a:ext cx="6319727" cy="442465"/>
      </dsp:txXfrm>
    </dsp:sp>
    <dsp:sp modelId="{46077EEA-D0DB-4F36-AA0A-AA6B6F743417}">
      <dsp:nvSpPr>
        <dsp:cNvPr id="0" name=""/>
        <dsp:cNvSpPr/>
      </dsp:nvSpPr>
      <dsp:spPr>
        <a:xfrm>
          <a:off x="205626" y="664850"/>
          <a:ext cx="3021923" cy="1975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Open Sans" panose="020B0606030504020204"/>
            </a:rPr>
            <a:t>Object definitions are sent to the client by the server</a:t>
          </a:r>
          <a:endParaRPr lang="en-US" sz="1700" kern="1200" dirty="0">
            <a:latin typeface="Open Sans" panose="020B0606030504020204"/>
          </a:endParaRPr>
        </a:p>
      </dsp:txBody>
      <dsp:txXfrm>
        <a:off x="205626" y="664850"/>
        <a:ext cx="3021923" cy="1975214"/>
      </dsp:txXfrm>
    </dsp:sp>
    <dsp:sp modelId="{694055D6-463B-4578-BD99-5A5B9E402A19}">
      <dsp:nvSpPr>
        <dsp:cNvPr id="0" name=""/>
        <dsp:cNvSpPr/>
      </dsp:nvSpPr>
      <dsp:spPr>
        <a:xfrm>
          <a:off x="3106995" y="294878"/>
          <a:ext cx="3519036" cy="884931"/>
        </a:xfrm>
        <a:prstGeom prst="rightArrow">
          <a:avLst>
            <a:gd name="adj1" fmla="val 50000"/>
            <a:gd name="adj2" fmla="val 50000"/>
          </a:avLst>
        </a:prstGeom>
        <a:solidFill>
          <a:srgbClr val="E648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48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Render</a:t>
          </a:r>
          <a:endParaRPr lang="en-US" sz="1700" kern="1200" dirty="0"/>
        </a:p>
      </dsp:txBody>
      <dsp:txXfrm>
        <a:off x="3106995" y="516111"/>
        <a:ext cx="3297803" cy="442465"/>
      </dsp:txXfrm>
    </dsp:sp>
    <dsp:sp modelId="{560FA11C-7B72-4956-B822-FA0951F82CCB}">
      <dsp:nvSpPr>
        <dsp:cNvPr id="0" name=""/>
        <dsp:cNvSpPr/>
      </dsp:nvSpPr>
      <dsp:spPr>
        <a:xfrm>
          <a:off x="3123158" y="961467"/>
          <a:ext cx="3021923" cy="1975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Open Sans" panose="020B0606030504020204"/>
            </a:rPr>
            <a:t>render()</a:t>
          </a:r>
          <a:endParaRPr lang="en-US" sz="1700" kern="1200" dirty="0">
            <a:latin typeface="Open Sans" panose="020B0606030504020204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Open Sans" panose="020B0606030504020204"/>
            </a:rPr>
            <a:t>openHtml</a:t>
          </a:r>
          <a:r>
            <a:rPr lang="en-US" sz="1700" kern="1200" dirty="0" smtClean="0">
              <a:latin typeface="Open Sans" panose="020B0606030504020204"/>
            </a:rPr>
            <a:t>(</a:t>
          </a:r>
          <a:r>
            <a:rPr lang="en-US" sz="1700" kern="1200" dirty="0" err="1" smtClean="0">
              <a:latin typeface="Open Sans" panose="020B0606030504020204"/>
            </a:rPr>
            <a:t>aHtml</a:t>
          </a:r>
          <a:r>
            <a:rPr lang="en-US" sz="1700" kern="1200" dirty="0" smtClean="0">
              <a:latin typeface="Open Sans" panose="020B0606030504020204"/>
            </a:rPr>
            <a:t>)</a:t>
          </a:r>
          <a:endParaRPr lang="en-US" sz="1700" kern="1200" dirty="0">
            <a:latin typeface="Open Sans" panose="020B0606030504020204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Open Sans" panose="020B0606030504020204"/>
            </a:rPr>
            <a:t>closeHtml</a:t>
          </a:r>
          <a:r>
            <a:rPr lang="en-US" sz="1700" kern="1200" dirty="0" smtClean="0">
              <a:latin typeface="Open Sans" panose="020B0606030504020204"/>
            </a:rPr>
            <a:t>(</a:t>
          </a:r>
          <a:r>
            <a:rPr lang="en-US" sz="1700" kern="1200" dirty="0" err="1" smtClean="0">
              <a:latin typeface="Open Sans" panose="020B0606030504020204"/>
            </a:rPr>
            <a:t>aHtml</a:t>
          </a:r>
          <a:r>
            <a:rPr lang="en-US" sz="1700" kern="1200" dirty="0" smtClean="0">
              <a:latin typeface="Open Sans" panose="020B0606030504020204"/>
            </a:rPr>
            <a:t>)</a:t>
          </a:r>
          <a:endParaRPr lang="en-US" sz="1700" kern="1200" dirty="0">
            <a:latin typeface="Open Sans" panose="020B0606030504020204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Open Sans" panose="020B0606030504020204"/>
            </a:rPr>
            <a:t>afterRender</a:t>
          </a:r>
          <a:r>
            <a:rPr lang="en-US" sz="1700" kern="1200" dirty="0" smtClean="0">
              <a:latin typeface="Open Sans" panose="020B0606030504020204"/>
            </a:rPr>
            <a:t>()</a:t>
          </a:r>
          <a:endParaRPr lang="en-US" sz="1700" kern="1200" dirty="0">
            <a:latin typeface="Open Sans" panose="020B0606030504020204"/>
          </a:endParaRPr>
        </a:p>
      </dsp:txBody>
      <dsp:txXfrm>
        <a:off x="3123158" y="961467"/>
        <a:ext cx="3021923" cy="197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2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cconference.com/Include/ElectosFileStreaming.asp?FileId=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81"/>
            <a:ext cx="12192000" cy="81229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7846641"/>
          </a:xfrm>
          <a:prstGeom prst="rect">
            <a:avLst/>
          </a:prstGeom>
          <a:solidFill>
            <a:srgbClr val="E64812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41588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CUSTOM CONTROLS</a:t>
            </a:r>
            <a:endParaRPr lang="en-US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73638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ccidental Presidency" panose="00000400000000000000" pitchFamily="2" charset="0"/>
              </a:rPr>
              <a:t>Presented by Henri Reterink</a:t>
            </a:r>
            <a:endParaRPr lang="en-US" sz="3200" dirty="0">
              <a:latin typeface="Accidental Presidency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99" y="955144"/>
            <a:ext cx="3060402" cy="3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977203" y="2849802"/>
            <a:ext cx="4619625" cy="3379551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991348" y="1694661"/>
            <a:ext cx="4619625" cy="93264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7700" y="5066232"/>
            <a:ext cx="6010275" cy="116312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7700" y="1669458"/>
            <a:ext cx="6010275" cy="313114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5" y="1669457"/>
            <a:ext cx="10515600" cy="45598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Clean, simple but effective look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friendly interaction with drag-and-drop and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in-calendar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dialogs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flexible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customizable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 documented(!)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Cons: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 for commercial products</a:t>
            </a:r>
            <a:endParaRPr lang="nl-NL" sz="1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Winner: </a:t>
            </a:r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DHTMLx</a:t>
            </a:r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 Scheduler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083" y="1829318"/>
            <a:ext cx="1990442" cy="750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75" y="2967952"/>
            <a:ext cx="43719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>
                <a:solidFill>
                  <a:schemeClr val="bg1"/>
                </a:solidFill>
                <a:latin typeface="Accidental Presidency" panose="00000400000000000000" pitchFamily="2" charset="0"/>
              </a:rPr>
              <a:t>Winner: </a:t>
            </a:r>
            <a:r>
              <a:rPr lang="en-GB" sz="4200" dirty="0" err="1">
                <a:solidFill>
                  <a:schemeClr val="bg1"/>
                </a:solidFill>
                <a:latin typeface="Accidental Presidency" panose="00000400000000000000" pitchFamily="2" charset="0"/>
              </a:rPr>
              <a:t>DHTMLx</a:t>
            </a:r>
            <a:r>
              <a:rPr lang="en-GB" sz="4200" dirty="0">
                <a:solidFill>
                  <a:schemeClr val="bg1"/>
                </a:solidFill>
                <a:latin typeface="Accidental Presidency" panose="00000400000000000000" pitchFamily="2" charset="0"/>
              </a:rPr>
              <a:t> Scheduler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325563"/>
            <a:ext cx="89154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9563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Setting up…</a:t>
            </a:r>
            <a:endParaRPr lang="en-US" sz="54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7700" y="1669458"/>
            <a:ext cx="10972800" cy="4559896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5" y="1669457"/>
            <a:ext cx="10515600" cy="45598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package for our Class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 from a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WebApp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Framework base class, common ones are</a:t>
            </a:r>
          </a:p>
          <a:p>
            <a:pPr lvl="1">
              <a:lnSpc>
                <a:spcPct val="170000"/>
              </a:lnSpc>
            </a:pP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cWebObject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cWebBaseUIObject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cWebBaseControl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  <a:buBlip>
                <a:blip r:embed="rId3"/>
              </a:buBlip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At the </a:t>
            </a:r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DataFlex</a:t>
            </a:r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 side…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7" y="4172551"/>
            <a:ext cx="6728893" cy="18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2157415"/>
            <a:ext cx="10896600" cy="457200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7"/>
            <a:ext cx="10896600" cy="1303555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828675" y="1360537"/>
            <a:ext cx="10515600" cy="118804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our JS class name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have to match with the name defined in the JS file later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675" y="2777389"/>
            <a:ext cx="10515600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cWebDhxScheduler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cWebBaseControl</a:t>
            </a:r>
            <a:endParaRPr lang="en-US" sz="1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Procedure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Construct_Object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Forward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Send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Construct_Object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psJSClass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800080"/>
                </a:solidFill>
                <a:latin typeface="Consolas" panose="020B0609020204030204" pitchFamily="49" charset="0"/>
              </a:rPr>
              <a:t>"dfhx.WebDhxScheduler"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End_Procedure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End_Class</a:t>
            </a:r>
            <a:endParaRPr lang="nl-NL" sz="1400" dirty="0">
              <a:latin typeface="Consolas" panose="020B06090202040302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588" y="2692570"/>
            <a:ext cx="647700" cy="6477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1467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1990725"/>
            <a:ext cx="10896600" cy="473869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8"/>
            <a:ext cx="10896600" cy="917578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828675" y="1360537"/>
            <a:ext cx="10515600" cy="118804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Configure super classes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588" y="2391414"/>
            <a:ext cx="647700" cy="6477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Rectangle 9"/>
          <p:cNvSpPr/>
          <p:nvPr/>
        </p:nvSpPr>
        <p:spPr>
          <a:xfrm>
            <a:off x="728662" y="2392228"/>
            <a:ext cx="8582025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l-NL" sz="1400" dirty="0"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Procedure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Construct_Object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Forward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Send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Construct_Object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8000"/>
                </a:solidFill>
                <a:latin typeface="Consolas" panose="020B0609020204030204" pitchFamily="49" charset="0"/>
              </a:rPr>
              <a:t>//  Configure super classes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pbFillHeight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piColumnSpan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0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pbShowLabel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psJSClass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800080"/>
                </a:solidFill>
                <a:latin typeface="Consolas" panose="020B0609020204030204" pitchFamily="49" charset="0"/>
              </a:rPr>
              <a:t>"dfhx.WebDhxScheduler"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End_Procedure</a:t>
            </a:r>
            <a:endParaRPr lang="nl-NL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2157415"/>
            <a:ext cx="10896600" cy="457200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7"/>
            <a:ext cx="10896600" cy="2351087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At the JavaScript side…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828675" y="1360537"/>
            <a:ext cx="10515600" cy="214466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.JS file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“namespace” object (optional)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our “constructor” function</a:t>
            </a:r>
          </a:p>
          <a:p>
            <a:pPr lvl="1">
              <a:lnSpc>
                <a:spcPct val="17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Configure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superclasses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675" y="3824921"/>
            <a:ext cx="10515600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Create namespace object (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dataflex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dhtmlx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(!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dfhx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WebDhxScheduler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sName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oPrnt</a:t>
            </a:r>
            <a:r>
              <a:rPr lang="nl-NL" sz="14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  Configure </a:t>
            </a:r>
            <a:r>
              <a:rPr lang="en-US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superclasses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dfhx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b="1" dirty="0">
                <a:solidFill>
                  <a:srgbClr val="804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constructor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arguments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nl-NL" sz="1400" dirty="0">
              <a:latin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91800" y="3824921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33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2157415"/>
            <a:ext cx="10896600" cy="457200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092899"/>
            <a:ext cx="10896600" cy="1959893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838200" y="1129203"/>
            <a:ext cx="10515600" cy="21446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our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(matches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class defined in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DF)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 from a base class, common ones: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df.WebObject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df.WebBaseUIObject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15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df.WebBaseControl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06100" y="3273866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3208365"/>
            <a:ext cx="1057275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Create namespace object (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dataflex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dhtmlx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(!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dfhx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WebDhxScheduler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sName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oPrnt</a:t>
            </a:r>
            <a:r>
              <a:rPr lang="nl-NL" sz="14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</a:rPr>
              <a:t>     //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</a:rPr>
              <a:t>Configure </a:t>
            </a:r>
            <a:r>
              <a:rPr lang="en-US" sz="1400" dirty="0" err="1" smtClean="0">
                <a:solidFill>
                  <a:srgbClr val="008000"/>
                </a:solidFill>
                <a:highlight>
                  <a:srgbClr val="FFFFFF"/>
                </a:highlight>
              </a:rPr>
              <a:t>superclasses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dfhx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b="1" dirty="0">
                <a:solidFill>
                  <a:srgbClr val="804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constructor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arguments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defineClass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"dfhx.WebDhxScheduler"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"df.WebBaseControl"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Control functions and logic will go here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nl-NL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7700" y="1669458"/>
            <a:ext cx="10972800" cy="334069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5" y="1669457"/>
            <a:ext cx="10515600" cy="45598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used to store things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data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status information and settings for the control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 value is shared and maintained between Client and Server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 generates default Get &amp; Set functions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JS if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custom ones are defined</a:t>
            </a:r>
          </a:p>
          <a:p>
            <a:pPr lvl="1">
              <a:lnSpc>
                <a:spcPct val="17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Called when executing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WebGet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WebSet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functions in DF, and at several other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times</a:t>
            </a:r>
          </a:p>
          <a:p>
            <a:pPr lvl="1">
              <a:lnSpc>
                <a:spcPct val="170000"/>
              </a:lnSpc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custom setter method as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set_psPropertyName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a custom getter method as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get_psPropertyName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WebProperties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1743557"/>
            <a:ext cx="10896600" cy="792371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0313"/>
            <a:ext cx="10896600" cy="512976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WebProperties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843475"/>
            <a:ext cx="994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Defines whether events can be dragged or not</a:t>
            </a:r>
          </a:p>
          <a:p>
            <a:r>
              <a:rPr lang="nl-NL" sz="1200" dirty="0" smtClean="0">
                <a:solidFill>
                  <a:srgbClr val="0669A4"/>
                </a:solidFill>
                <a:latin typeface="Consolas" panose="020B0609020204030204" pitchFamily="49" charset="0"/>
              </a:rPr>
              <a:t>{</a:t>
            </a:r>
            <a:r>
              <a:rPr lang="nl-NL" sz="1200" dirty="0" smtClean="0">
                <a:solidFill>
                  <a:srgbClr val="8D7850"/>
                </a:solidFill>
                <a:latin typeface="Consolas" panose="020B0609020204030204" pitchFamily="49" charset="0"/>
              </a:rPr>
              <a:t>WebProperty</a:t>
            </a:r>
            <a:r>
              <a:rPr lang="nl-NL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200" dirty="0" smtClean="0">
                <a:solidFill>
                  <a:srgbClr val="965656"/>
                </a:solidFill>
                <a:latin typeface="Consolas" panose="020B0609020204030204" pitchFamily="49" charset="0"/>
              </a:rPr>
              <a:t>= </a:t>
            </a:r>
            <a:r>
              <a:rPr lang="nl-NL" sz="1200" dirty="0" smtClean="0">
                <a:solidFill>
                  <a:srgbClr val="0669A4"/>
                </a:solidFill>
                <a:latin typeface="Consolas" panose="020B0609020204030204" pitchFamily="49" charset="0"/>
              </a:rPr>
              <a:t>True}</a:t>
            </a:r>
          </a:p>
          <a:p>
            <a:r>
              <a:rPr lang="nl-NL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Property</a:t>
            </a:r>
            <a:r>
              <a:rPr lang="nl-NL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Boolean</a:t>
            </a:r>
            <a:r>
              <a:rPr lang="nl-NL" sz="1200" dirty="0">
                <a:solidFill>
                  <a:prstClr val="black"/>
                </a:solidFill>
                <a:latin typeface="Consolas" panose="020B0609020204030204" pitchFamily="49" charset="0"/>
              </a:rPr>
              <a:t> pbAllowEventDrag</a:t>
            </a:r>
            <a:endParaRPr lang="nl-NL" sz="1200" dirty="0">
              <a:latin typeface="Consolas" panose="020B06090202040302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113" y="1822396"/>
            <a:ext cx="647700" cy="6477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47700" y="3216205"/>
            <a:ext cx="10896600" cy="1389152"/>
          </a:xfrm>
          <a:prstGeom prst="roundRect">
            <a:avLst>
              <a:gd name="adj" fmla="val 1141"/>
            </a:avLst>
          </a:prstGeom>
          <a:solidFill>
            <a:srgbClr val="F3F3F3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7700" y="2702961"/>
            <a:ext cx="10896600" cy="512064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809625" y="2814745"/>
            <a:ext cx="10515600" cy="303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4812"/>
              </a:buClr>
              <a:buFont typeface="Open Sans" panose="020B0606030504020204" pitchFamily="34" charset="0"/>
              <a:buChar char="›"/>
            </a:pPr>
            <a:r>
              <a:rPr lang="nl-N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 definition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335173"/>
            <a:ext cx="994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 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WebDhxScheduler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sName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oPrnt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dfhx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b="1" dirty="0" smtClean="0">
                <a:solidFill>
                  <a:srgbClr val="804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constructor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arguments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Define our property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tBool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2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"pbAllowEventDrag"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nl-NL" sz="1200" dirty="0">
              <a:latin typeface="Consolas" panose="020B0609020204030204" pitchFamily="49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96588" y="3329452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647700" y="5285631"/>
            <a:ext cx="10896600" cy="150876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47700" y="4772389"/>
            <a:ext cx="10896600" cy="512064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5"/>
          <p:cNvSpPr txBox="1">
            <a:spLocks/>
          </p:cNvSpPr>
          <p:nvPr/>
        </p:nvSpPr>
        <p:spPr>
          <a:xfrm>
            <a:off x="809625" y="4874648"/>
            <a:ext cx="10515600" cy="72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4812"/>
              </a:buClr>
              <a:buFont typeface="Open Sans" panose="020B0606030504020204" pitchFamily="34" charset="0"/>
              <a:buChar char="›"/>
            </a:pPr>
            <a:r>
              <a:rPr lang="nl-NL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custom </a:t>
            </a:r>
            <a:r>
              <a:rPr lang="nl-N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setter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5404601"/>
            <a:ext cx="994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set_pbAllowEventDrag 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bVal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_eControl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12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DhxNoResize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true tells the </a:t>
            </a:r>
            <a:r>
              <a:rPr lang="en-US" sz="12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dHTMLx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scheduler to not allow event dragging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Calling "Set </a:t>
            </a:r>
            <a:r>
              <a:rPr lang="en-US" sz="12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pbAllowEventDrag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false" from DF would set </a:t>
            </a:r>
            <a:r>
              <a:rPr lang="en-US" sz="12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DhxNoResize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to true, and block event dragging</a:t>
            </a: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df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dom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toggleClass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_eControl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2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"DhxNoResize"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bVal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nl-NL" sz="1200" dirty="0">
              <a:latin typeface="Consolas" panose="020B0609020204030204" pitchFamily="49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96588" y="5396737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809625" y="1336047"/>
            <a:ext cx="10515600" cy="303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4812"/>
              </a:buClr>
              <a:buFont typeface="Open Sans" panose="020B0606030504020204" pitchFamily="34" charset="0"/>
              <a:buChar char="›"/>
            </a:pPr>
            <a:r>
              <a:rPr lang="nl-N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DataFlex definition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76274" y="3265133"/>
            <a:ext cx="5310458" cy="272415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6275" y="2687164"/>
            <a:ext cx="5310458" cy="692809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76275" y="1676400"/>
            <a:ext cx="10896600" cy="800100"/>
          </a:xfrm>
          <a:prstGeom prst="roundRect">
            <a:avLst>
              <a:gd name="adj" fmla="val 4708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5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 the WebApp framework with functionality that is not provided by the default toolkit</a:t>
            </a:r>
          </a:p>
          <a:p>
            <a:pPr>
              <a:lnSpc>
                <a:spcPct val="150000"/>
              </a:lnSpc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Why a custom control</a:t>
            </a:r>
            <a:r>
              <a:rPr lang="en-GB" sz="4200" dirty="0">
                <a:solidFill>
                  <a:schemeClr val="bg1"/>
                </a:solidFill>
                <a:latin typeface="Accidental Presidency" panose="00000400000000000000" pitchFamily="2" charset="0"/>
              </a:rPr>
              <a:t>?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373" y="2771150"/>
            <a:ext cx="455188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Generic reusable controls</a:t>
            </a:r>
          </a:p>
          <a:p>
            <a:pPr>
              <a:lnSpc>
                <a:spcPct val="150000"/>
              </a:lnSpc>
            </a:pP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 / Charts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 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83547" y="3265133"/>
            <a:ext cx="5189327" cy="272415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83548" y="2687164"/>
            <a:ext cx="5189327" cy="692809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33109" y="2771150"/>
            <a:ext cx="44480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More specific feature desires</a:t>
            </a:r>
          </a:p>
          <a:p>
            <a:pPr>
              <a:lnSpc>
                <a:spcPct val="150000"/>
              </a:lnSpc>
            </a:pP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Procedural questionnaire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generated dashboard</a:t>
            </a:r>
          </a:p>
        </p:txBody>
      </p:sp>
    </p:spTree>
    <p:extLst>
      <p:ext uri="{BB962C8B-B14F-4D97-AF65-F5344CB8AC3E}">
        <p14:creationId xmlns:p14="http://schemas.microsoft.com/office/powerpoint/2010/main" val="2414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9563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Displaying your control on screen</a:t>
            </a:r>
            <a:br>
              <a:rPr lang="en-GB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</a:br>
            <a:r>
              <a:rPr lang="en-GB" sz="27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OpenHtml</a:t>
            </a:r>
            <a:r>
              <a:rPr lang="en-GB" sz="27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, </a:t>
            </a:r>
            <a:r>
              <a:rPr lang="en-GB" sz="27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CloseHtml</a:t>
            </a:r>
            <a:r>
              <a:rPr lang="en-GB" sz="27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 and </a:t>
            </a:r>
            <a:r>
              <a:rPr lang="en-GB" sz="27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AfterRender</a:t>
            </a:r>
            <a:endParaRPr lang="en-US" sz="27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7700" y="1813520"/>
            <a:ext cx="10972800" cy="485398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7700" y="1325563"/>
            <a:ext cx="10972800" cy="211296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5" y="1325562"/>
            <a:ext cx="10515600" cy="45598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 Objects render themselves on the client by generating HTML 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Recursive functions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openHtml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closeHtml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afterRender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triggered</a:t>
            </a:r>
          </a:p>
          <a:p>
            <a:pPr lvl="1">
              <a:lnSpc>
                <a:spcPct val="170000"/>
              </a:lnSpc>
            </a:pP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openHtml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closeHtml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used to insert HTML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elements into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document</a:t>
            </a:r>
          </a:p>
          <a:p>
            <a:pPr lvl="1">
              <a:lnSpc>
                <a:spcPct val="170000"/>
              </a:lnSpc>
            </a:pP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afterRender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called afterwards to perform DOM Manipulation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Rendering the control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10516"/>
              </p:ext>
            </p:extLst>
          </p:nvPr>
        </p:nvGraphicFramePr>
        <p:xfrm>
          <a:off x="2566307" y="3575664"/>
          <a:ext cx="6926036" cy="295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31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2157415"/>
            <a:ext cx="10896600" cy="457200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7"/>
            <a:ext cx="10896600" cy="1303555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625" y="1446211"/>
            <a:ext cx="10515600" cy="720729"/>
          </a:xfrm>
        </p:spPr>
        <p:txBody>
          <a:bodyPr>
            <a:noAutofit/>
          </a:bodyPr>
          <a:lstStyle/>
          <a:p>
            <a:pPr marL="285750" indent="-285750"/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openHtml and closeHtml functions</a:t>
            </a:r>
          </a:p>
          <a:p>
            <a:pPr marL="742950" lvl="1" indent="-285750"/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container for our scheduler to fit in using HTML elements</a:t>
            </a:r>
          </a:p>
          <a:p>
            <a:pPr marL="742950" lvl="1" indent="-285750"/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initialization we’ll tell the dHTMLx Scheduler to render itself inside this container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OpenHtml</a:t>
            </a:r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, </a:t>
            </a:r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CloseHtml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5" y="2589690"/>
            <a:ext cx="9944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Creates the HTML elements to "draw" for our control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openHtml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"Forward send"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3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dfhx.WebDhxScheduler.base.openHtml.call(this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aHtml</a:t>
            </a:r>
            <a:r>
              <a:rPr lang="en-US" sz="1300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'&lt;div class="</a:t>
            </a:r>
            <a:r>
              <a:rPr lang="en-US" sz="13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dhx_cal_container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style="width:100%; height:100%;"&gt;'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aHtml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   &lt;div class="dhx_cal_navline"&gt;'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aHtml</a:t>
            </a:r>
            <a:r>
              <a:rPr lang="en-US" sz="1300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       &lt;div class="</a:t>
            </a:r>
            <a:r>
              <a:rPr lang="en-US" sz="13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dhx_cal_date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"&gt;&lt;/div&gt;'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aHtml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   &lt;/div&gt;'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aHtml</a:t>
            </a:r>
            <a:r>
              <a:rPr lang="en-US" sz="1300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   &lt;div class="</a:t>
            </a:r>
            <a:r>
              <a:rPr lang="en-US" sz="13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dhx_cal_header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"&gt;&lt;/div&gt;'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aHtml</a:t>
            </a:r>
            <a:r>
              <a:rPr lang="en-US" sz="1300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   &lt;div class="</a:t>
            </a:r>
            <a:r>
              <a:rPr lang="en-US" sz="13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dhx_cal_data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"&gt;&lt;/div&gt;'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aHtml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'&lt;/div&gt;'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Creates the HTML elements to "draw" for our control</a:t>
            </a: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Called after all </a:t>
            </a:r>
            <a:r>
              <a:rPr lang="en-US" sz="13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openHtml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functions are done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closeHtml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Just "Forward Send" for now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dfhx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aHtml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nl-NL" sz="1300" dirty="0">
              <a:latin typeface="Consolas" panose="020B0609020204030204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96575" y="2784526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2157415"/>
            <a:ext cx="10896600" cy="457200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7"/>
            <a:ext cx="10896600" cy="1303555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625" y="1446211"/>
            <a:ext cx="10515600" cy="72072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afterRender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function</a:t>
            </a:r>
          </a:p>
          <a:p>
            <a:pPr marL="742950" lvl="1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 container has been created and rendered on screen</a:t>
            </a:r>
          </a:p>
          <a:p>
            <a:pPr marL="742950" lvl="1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some properties and tell the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dHTMLx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scheduler to initialize inside our container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AfterRender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96575" y="2784526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2749766"/>
            <a:ext cx="9210675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Called after the control has been rendered on screen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afterRender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(){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Find our container, mark it as our control root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eControl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df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dom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query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eElem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".</a:t>
            </a:r>
            <a:r>
              <a:rPr lang="en-US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dhx_cal_container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Forward send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dfhx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WebDhxScheduler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afterRender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arguments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This function sets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dHtmlx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Scheduler properties and initializes it in our container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initScheduler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Can only call this setter after control is rendered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set_pbAllowEventDrag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pbAllowEventDrag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nl-NL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038350" y="1165700"/>
            <a:ext cx="8153400" cy="5482749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278174"/>
            <a:ext cx="78962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9563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Making it do stuff…</a:t>
            </a:r>
            <a:br>
              <a:rPr lang="en-GB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</a:br>
            <a:r>
              <a:rPr lang="en-GB" sz="27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ServerActions</a:t>
            </a:r>
            <a:r>
              <a:rPr lang="en-GB" sz="27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 and </a:t>
            </a:r>
            <a:r>
              <a:rPr lang="en-GB" sz="27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ClientActions</a:t>
            </a:r>
            <a:endParaRPr lang="en-US" sz="27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7700" y="1669457"/>
            <a:ext cx="10972800" cy="4055067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5" y="1669457"/>
            <a:ext cx="10515600" cy="45598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Basically just DF procedures / functions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called by the JS Client by using:</a:t>
            </a:r>
          </a:p>
          <a:p>
            <a:pPr lvl="1">
              <a:lnSpc>
                <a:spcPct val="170000"/>
              </a:lnSpc>
            </a:pP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this.serverAction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("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MethodName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aParams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Optionally provide a return value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made available to the client by using</a:t>
            </a:r>
          </a:p>
          <a:p>
            <a:pPr lvl="1">
              <a:lnSpc>
                <a:spcPct val="170000"/>
              </a:lnSpc>
            </a:pP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WebPublishProcedure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ProcedureName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WebPublishFunction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FunctionName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Server Actions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1704975"/>
            <a:ext cx="10896600" cy="5024440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8"/>
            <a:ext cx="10896600" cy="637068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625" y="1446211"/>
            <a:ext cx="10515600" cy="72072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ServerAction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DataFlex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procedure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ServerAction</a:t>
            </a:r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 to load </a:t>
            </a:r>
            <a:r>
              <a:rPr lang="en-GB" sz="4200" dirty="0">
                <a:solidFill>
                  <a:schemeClr val="bg1"/>
                </a:solidFill>
                <a:latin typeface="Accidental Presidency" panose="00000400000000000000" pitchFamily="2" charset="0"/>
              </a:rPr>
              <a:t>e</a:t>
            </a:r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vents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575" y="1958986"/>
            <a:ext cx="11658600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l-NL" sz="13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    </a:t>
            </a:r>
            <a:r>
              <a:rPr lang="nl-NL" sz="13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Procedure</a:t>
            </a:r>
            <a:r>
              <a:rPr lang="nl-NL" sz="13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LoadEvents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sMode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sStartDate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sEndDate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tWebValueTree tVT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[] aParams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Date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dStart dEnd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3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      </a:t>
            </a:r>
            <a:r>
              <a:rPr lang="en-US" sz="13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 Event Array to be filled and sent to the client</a:t>
            </a:r>
            <a:endParaRPr lang="nl-NL" sz="13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tWebDhxEvent[] aEvents          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ConvertFromClient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typeDate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sStartDate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))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dStart</a:t>
            </a:r>
            <a:endParaRPr lang="en-US" sz="13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ConvertFromClient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typeDate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sEndDate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))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dEnd</a:t>
            </a:r>
            <a:endParaRPr lang="en-US" sz="13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3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     </a:t>
            </a:r>
            <a:endParaRPr lang="nl-NL" sz="13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</a:rPr>
              <a:t>//  </a:t>
            </a:r>
            <a:r>
              <a:rPr lang="en-US" sz="13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Event hook, allows augmentation for application specific </a:t>
            </a:r>
            <a:r>
              <a:rPr lang="en-US" sz="13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logic. Fill event array</a:t>
            </a:r>
            <a:endParaRPr lang="en-US" sz="13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Send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OnLoadEvents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1300" dirty="0">
                <a:solidFill>
                  <a:srgbClr val="A90000"/>
                </a:solidFill>
                <a:latin typeface="Consolas" panose="020B0609020204030204" pitchFamily="49" charset="0"/>
              </a:rPr>
              <a:t>&amp;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aEvents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sMode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dStart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dEnd</a:t>
            </a:r>
            <a:endParaRPr lang="en-US" sz="13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300" dirty="0">
                <a:solidFill>
                  <a:srgbClr val="008000"/>
                </a:solidFill>
                <a:latin typeface="Consolas" panose="020B0609020204030204" pitchFamily="49" charset="0"/>
              </a:rPr>
              <a:t>//  </a:t>
            </a:r>
            <a:r>
              <a:rPr lang="nl-NL" sz="13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Serialize Event array to a WebValueTree</a:t>
            </a:r>
            <a:endParaRPr lang="nl-NL" sz="13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ValueTreeSerializeParameter aEvents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tVT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</a:rPr>
              <a:t>//  Call </a:t>
            </a:r>
            <a:r>
              <a:rPr lang="en-US" sz="13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clientaction</a:t>
            </a:r>
            <a:r>
              <a:rPr lang="en-US" sz="13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to </a:t>
            </a:r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</a:rPr>
              <a:t>process data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sMode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aParams[0]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sStartDate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aParams[1]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sEndDate </a:t>
            </a:r>
            <a:r>
              <a:rPr lang="nl-NL" sz="13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aParams[2]</a:t>
            </a: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Send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ClientAction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800080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800080"/>
                </a:solidFill>
                <a:latin typeface="Consolas" panose="020B0609020204030204" pitchFamily="49" charset="0"/>
              </a:rPr>
              <a:t>handleEvents</a:t>
            </a:r>
            <a:r>
              <a:rPr lang="en-US" sz="1300" dirty="0">
                <a:solidFill>
                  <a:srgbClr val="800080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aParams</a:t>
            </a:r>
            <a:r>
              <a:rPr lang="en-US" sz="13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onsolas" panose="020B0609020204030204" pitchFamily="49" charset="0"/>
              </a:rPr>
              <a:t>tVT</a:t>
            </a:r>
            <a:endParaRPr lang="en-US" sz="13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3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End_Procedure</a:t>
            </a:r>
            <a:endParaRPr lang="nl-NL" sz="13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endParaRPr lang="nl-NL" sz="13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688" y="1958986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3511548"/>
            <a:ext cx="10896600" cy="3136902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7"/>
            <a:ext cx="10896600" cy="3609070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625" y="1446211"/>
            <a:ext cx="10515600" cy="72072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“hook” for our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ServerAction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you to define the main universal logic yourself</a:t>
            </a:r>
          </a:p>
          <a:p>
            <a:pPr marL="742950" lvl="1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Developers can place application specific logic inside the event hook</a:t>
            </a:r>
          </a:p>
          <a:p>
            <a:pPr marL="742950" lvl="1" indent="-285750"/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Shows up in Object Properties panel!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Event “hook”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525" y="5056181"/>
            <a:ext cx="647700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875" y="5056181"/>
            <a:ext cx="1004887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nl-NL" sz="1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08000"/>
                </a:solidFill>
                <a:latin typeface="Consolas" panose="020B0609020204030204" pitchFamily="49" charset="0"/>
              </a:rPr>
              <a:t>// Called by LoadEvents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669A4"/>
                </a:solidFill>
                <a:latin typeface="Consolas" panose="020B0609020204030204" pitchFamily="49" charset="0"/>
              </a:rPr>
              <a:t>{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8D7850"/>
                </a:solidFill>
                <a:latin typeface="Consolas" panose="020B0609020204030204" pitchFamily="49" charset="0"/>
              </a:rPr>
              <a:t>MethodType</a:t>
            </a:r>
            <a:r>
              <a:rPr lang="nl-NL" sz="1400" dirty="0">
                <a:solidFill>
                  <a:srgbClr val="965656"/>
                </a:solidFill>
                <a:latin typeface="Consolas" panose="020B0609020204030204" pitchFamily="49" charset="0"/>
              </a:rPr>
              <a:t>=</a:t>
            </a:r>
            <a:r>
              <a:rPr lang="nl-NL" sz="1400" dirty="0">
                <a:solidFill>
                  <a:srgbClr val="0669A4"/>
                </a:solidFill>
                <a:latin typeface="Consolas" panose="020B0609020204030204" pitchFamily="49" charset="0"/>
              </a:rPr>
              <a:t>Event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669A4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Procedure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OnLoadEvents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tWebDhxEvent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[]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ByRef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aEvents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sMode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Date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dStart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Date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dEnd</a:t>
            </a:r>
            <a:endParaRPr lang="en-US" sz="1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Augment this procedure with your own business logic to load events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End_Procedure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75" y="1806575"/>
            <a:ext cx="30575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1639738"/>
            <a:ext cx="10896600" cy="2015453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0313"/>
            <a:ext cx="10896600" cy="512976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Exposing and calling our procedure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113" y="1856240"/>
            <a:ext cx="647700" cy="6477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47700" y="4169609"/>
            <a:ext cx="10896600" cy="2374065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47700" y="3841490"/>
            <a:ext cx="10896600" cy="512064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0806113" y="4434489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809625" y="1336047"/>
            <a:ext cx="10515600" cy="303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4812"/>
              </a:buClr>
              <a:buFont typeface="Open Sans" panose="020B0606030504020204" pitchFamily="34" charset="0"/>
              <a:buChar char="›"/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Exposing our procedure to the client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" y="1856176"/>
            <a:ext cx="10896600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l-NL" sz="1400" dirty="0"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Procedure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End_Construct_Object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Forward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Send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End_Construct_Object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Allows our "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ServerAction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"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to be called from the JS Client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WebPublishProcedure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LoadEvents        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nl-NL" sz="14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l-NL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End_Procedure</a:t>
            </a:r>
            <a:endParaRPr lang="nl-NL" sz="1400" dirty="0">
              <a:latin typeface="Consolas" panose="020B0609020204030204" pitchFamily="49" charset="0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809625" y="3865918"/>
            <a:ext cx="10515600" cy="303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4812"/>
              </a:buClr>
              <a:buFont typeface="Open Sans" panose="020B0606030504020204" pitchFamily="34" charset="0"/>
              <a:buChar char="›"/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our procedure from the client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1" y="4539853"/>
            <a:ext cx="108965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loadData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sMode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dStart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dEnd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Calls the "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LoadEvents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procedure on the server, with given parameters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serverAction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"LoadEvents"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sMode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toSvrDate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dStart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toSvrDate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dEnd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(){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Logic to be executed if the function / procedure has returned something</a:t>
            </a:r>
          </a:p>
          <a:p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nl-N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nl-NL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HTML Editor control example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671028"/>
            <a:ext cx="10287000" cy="5495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553700" y="5090636"/>
            <a:ext cx="1466850" cy="800100"/>
          </a:xfrm>
          <a:prstGeom prst="roundRect">
            <a:avLst>
              <a:gd name="adj" fmla="val 4708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3700" y="5236686"/>
            <a:ext cx="1409700" cy="50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cHtmlEditor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7700" y="1669457"/>
            <a:ext cx="10972800" cy="3704647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5" y="1669457"/>
            <a:ext cx="10515600" cy="45598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Functions in JavaScript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called by the DF Server by using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ClientAction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methodName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aParams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ClientAction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methodName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aParams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tWebValueTree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tWebValueTree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data serialized to a format the client and server can both read and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deserialize</a:t>
            </a:r>
            <a:endParaRPr lang="en-US" sz="1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asynchronously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Parameters are provided as Strings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Client Actions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1704975"/>
            <a:ext cx="10896600" cy="2809875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8"/>
            <a:ext cx="10896600" cy="637068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625" y="1446211"/>
            <a:ext cx="10515600" cy="72072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our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ClientAction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handleEvents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from the server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Calling our </a:t>
            </a:r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ClientAction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688" y="1958986"/>
            <a:ext cx="647700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107094"/>
            <a:ext cx="8829675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l-NL" sz="1400" dirty="0">
                <a:latin typeface="Consolas" panose="020B0609020204030204" pitchFamily="49" charset="0"/>
              </a:rPr>
              <a:t> </a:t>
            </a:r>
            <a:r>
              <a:rPr lang="nl-NL" sz="1400" dirty="0">
                <a:solidFill>
                  <a:srgbClr val="008000"/>
                </a:solidFill>
                <a:latin typeface="Consolas" panose="020B0609020204030204" pitchFamily="49" charset="0"/>
              </a:rPr>
              <a:t>//  Serialize data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ValueTreeSerializeParameter aEvents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tVT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 Call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clientaction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to process data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sMode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aParams[0]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sStartDate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aParams[1]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Move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sEndDate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to</a:t>
            </a:r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aParams[2]</a:t>
            </a: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Send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ClientAction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800080"/>
                </a:solidFill>
                <a:latin typeface="Consolas" panose="020B0609020204030204" pitchFamily="49" charset="0"/>
              </a:rPr>
              <a:t>handleEvents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aParams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tVT</a:t>
            </a:r>
            <a:endParaRPr lang="en-US" sz="1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l-NL" sz="1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l-NL" sz="1400" dirty="0">
                <a:solidFill>
                  <a:srgbClr val="0000FF"/>
                </a:solidFill>
                <a:latin typeface="Consolas" panose="020B0609020204030204" pitchFamily="49" charset="0"/>
              </a:rPr>
              <a:t>End_Procedure</a:t>
            </a:r>
            <a:endParaRPr lang="nl-NL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1704975"/>
            <a:ext cx="10896600" cy="4924233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8"/>
            <a:ext cx="10896600" cy="637068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625" y="1446211"/>
            <a:ext cx="10515600" cy="72072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ClientAction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function in JavaScript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Our </a:t>
            </a:r>
            <a:r>
              <a:rPr lang="en-GB" sz="4200" dirty="0" err="1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ClientAction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" y="2069164"/>
            <a:ext cx="10706099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(De)</a:t>
            </a:r>
            <a:r>
              <a:rPr lang="en-US" sz="13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serializers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for data sent by and to the server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deserializeVT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vt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generateDeserializer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dfhx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tWebDhxEvent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]),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serializeVT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vt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generateSerializer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dfhx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tWebDhxEvent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]),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13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ClientAction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called by the server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handleEvents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sMode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sStart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sEnd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nl-NL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Deserialize recieved data</a:t>
            </a: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3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aEvents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300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deserializeVT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tActionData</a:t>
            </a:r>
            <a:r>
              <a:rPr lang="en-US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_oScheduler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_oScheduler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clearAll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nl-NL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Convert dates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 smtClean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aEvents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length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aEvents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start_date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stringToDate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aEvents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start_date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"yyyy/mm/ddThh:mm:ss.fff"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aEvents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end_date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df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stringToDate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aEvents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end_date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"yyyy/mm/ddThh:mm:ss.fff"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nl-NL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Pass to scheduler control</a:t>
            </a: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nl-NL" sz="13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_oScheduler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parse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aEvents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"json"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nl-NL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l-NL" sz="13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nl-NL" sz="1300" dirty="0">
              <a:latin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06099" y="2083279"/>
            <a:ext cx="647700" cy="647700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727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9563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Using your control in multiple projects</a:t>
            </a:r>
            <a:endParaRPr lang="en-US" sz="27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" y="1704975"/>
            <a:ext cx="10896600" cy="4924233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7700" y="1239837"/>
            <a:ext cx="10896600" cy="2655887"/>
          </a:xfrm>
          <a:prstGeom prst="roundRect">
            <a:avLst>
              <a:gd name="adj" fmla="val 2165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How to import your control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598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your control in a separate, standalone workspace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your application workspace...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the control workspace as a library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the control .JS file to an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AppHtml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subfolder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any other required files used by the control as well if needed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 reference to the required .JS files in your Index.htm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even add it to the class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pallette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convenience!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950" y="3981450"/>
            <a:ext cx="12192000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l-NL" sz="13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&lt;!-- DHTMLX Scheduler --&gt;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&lt;script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"dhtmlx/dhtmlxscheduler.js"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"text/javascript"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&gt;&lt;/script&gt;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&lt;script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"dhtmlx/ext/dhtmlxscheduler_limit.js"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&gt;&lt;/script&gt;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&lt;script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"dhtmlx/ext/dhtmlxscheduler_units.js"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&gt;&lt;/script&gt;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&lt;script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"dhtmlx/ext/dhtmlxscheduler_timeline.js"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&gt;&lt;/script&gt;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&lt;script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"dhtmlx/ext/dhtmlxscheduler_multiselect.js"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&gt;&lt;/script&gt;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&lt;script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"dhtmlx/ext/dhtmlxscheduler_tooltip.js"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&gt;&lt;/script&gt;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&lt;!-- &lt;link rel="stylesheet" href="dhtmlx/dhtmlxscheduler.css" type="text/css"&gt; --&gt;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&lt;link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rel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"stylesheet"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href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"dhtmlx/dhtmlxscheduler_flat.css"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"text/css"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nl-NL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&lt;!-- </a:t>
            </a:r>
            <a:r>
              <a:rPr lang="en-US" sz="13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DataFlex</a:t>
            </a:r>
            <a:r>
              <a:rPr lang="en-US" sz="13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 Controls (do not remove this line, used for automatic insertion) --&gt;</a:t>
            </a:r>
            <a:endParaRPr lang="en-US" sz="1300" b="1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&lt;script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13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nl-NL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nl-NL" sz="1300" b="1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"Custom/WebDhxScheduler.js"</a:t>
            </a:r>
            <a:r>
              <a:rPr lang="nl-NL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&gt;&lt;/script&gt;</a:t>
            </a:r>
            <a:endParaRPr lang="nl-NL" sz="13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9563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Demo…</a:t>
            </a:r>
            <a:endParaRPr lang="en-US" sz="27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7700" y="1669458"/>
            <a:ext cx="10972800" cy="219769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5" y="1669457"/>
            <a:ext cx="10515600" cy="210244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things we haven’t talked about include...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client properties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Synchronized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WebProperties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Serializing and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deserializing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There’s much more to learn!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" y="4435518"/>
            <a:ext cx="10972800" cy="139378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71525" y="4483142"/>
            <a:ext cx="10515600" cy="210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 some examples? The default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WebApp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classes are right there!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a look in the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AppHtml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DfEngine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your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webapp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controls like the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WebButton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WebForm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373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cconference.com/Include/ElectosFileStreaming.asp?FileId=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81"/>
            <a:ext cx="12192000" cy="81229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7846641"/>
          </a:xfrm>
          <a:prstGeom prst="rect">
            <a:avLst/>
          </a:prstGeom>
          <a:solidFill>
            <a:srgbClr val="E64812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385" y="3314046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Thank you for your attention.</a:t>
            </a:r>
            <a:br>
              <a:rPr lang="en-GB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</a:br>
            <a:r>
              <a:rPr lang="en-GB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Are their any questions?</a:t>
            </a:r>
            <a:endParaRPr lang="en-US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99" y="1171163"/>
            <a:ext cx="3060402" cy="3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A Dynamic Dashboard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9827"/>
            <a:ext cx="102393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263763" y="3230761"/>
            <a:ext cx="5090037" cy="3200195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94135" y="3206043"/>
            <a:ext cx="4938914" cy="3224913"/>
          </a:xfrm>
          <a:prstGeom prst="roundRect">
            <a:avLst>
              <a:gd name="adj" fmla="val 1141"/>
            </a:avLst>
          </a:prstGeom>
          <a:solidFill>
            <a:srgbClr val="F7F7F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What is a custom control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889396" y="3564650"/>
            <a:ext cx="4519365" cy="253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 side portion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class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API’s for the application to work with</a:t>
            </a:r>
          </a:p>
          <a:p>
            <a:pPr>
              <a:lnSpc>
                <a:spcPct val="150000"/>
              </a:lnSpc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52558" y="3612132"/>
            <a:ext cx="4679786" cy="253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side portion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Implements the wanted feature using the framework API’s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Usually renders something on screen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pseudo “Class” in javascript</a:t>
            </a:r>
          </a:p>
          <a:p>
            <a:pPr>
              <a:lnSpc>
                <a:spcPct val="150000"/>
              </a:lnSpc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4134" y="2678825"/>
            <a:ext cx="4938915" cy="74586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263763" y="2673444"/>
            <a:ext cx="5090037" cy="745862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04059" y="2804001"/>
            <a:ext cx="89960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DataFlex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5043" y="2771146"/>
            <a:ext cx="14961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45" y="2731018"/>
            <a:ext cx="630714" cy="63071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Rounded Rectangle 17"/>
          <p:cNvSpPr/>
          <p:nvPr/>
        </p:nvSpPr>
        <p:spPr>
          <a:xfrm>
            <a:off x="6329939" y="2703958"/>
            <a:ext cx="647700" cy="619125"/>
          </a:xfrm>
          <a:prstGeom prst="roundRect">
            <a:avLst>
              <a:gd name="adj" fmla="val 11404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JS</a:t>
            </a:r>
            <a:endParaRPr lang="en-US" sz="36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94134" y="1260951"/>
            <a:ext cx="10896600" cy="800100"/>
          </a:xfrm>
          <a:prstGeom prst="roundRect">
            <a:avLst>
              <a:gd name="adj" fmla="val 4708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856059" y="1410176"/>
            <a:ext cx="10515600" cy="511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DataFlex component that you can add to a view. Usually something visible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nl-NL" sz="1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7700" y="1791653"/>
            <a:ext cx="10706100" cy="2208847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7700" y="4267200"/>
            <a:ext cx="10706100" cy="1909763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DataFlex classes </a:t>
            </a: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subclassing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 and DOM Manipulation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WebApp Framework basics</a:t>
            </a:r>
            <a:endParaRPr lang="nl-NL" sz="1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extent...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Ajax</a:t>
            </a:r>
            <a:endParaRPr lang="nl-NL" sz="1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Knowledge required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2851943"/>
            <a:ext cx="733425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Case:</a:t>
            </a:r>
            <a:br>
              <a:rPr lang="en-US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“</a:t>
            </a:r>
            <a:r>
              <a:rPr lang="en-US" sz="5400" dirty="0">
                <a:solidFill>
                  <a:schemeClr val="bg1"/>
                </a:solidFill>
                <a:latin typeface="Accidental Presidency" panose="00000400000000000000" pitchFamily="2" charset="0"/>
              </a:rPr>
              <a:t>Build </a:t>
            </a:r>
            <a:r>
              <a:rPr lang="en-US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a scheduler </a:t>
            </a:r>
            <a:r>
              <a:rPr lang="en-US" sz="5400" dirty="0">
                <a:solidFill>
                  <a:schemeClr val="bg1"/>
                </a:solidFill>
                <a:latin typeface="Accidental Presidency" panose="00000400000000000000" pitchFamily="2" charset="0"/>
              </a:rPr>
              <a:t>control for the </a:t>
            </a:r>
            <a:r>
              <a:rPr lang="en-US" sz="54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DF </a:t>
            </a:r>
            <a:r>
              <a:rPr lang="en-US" sz="5400" dirty="0">
                <a:solidFill>
                  <a:schemeClr val="bg1"/>
                </a:solidFill>
                <a:latin typeface="Accidental Presidency" panose="00000400000000000000" pitchFamily="2" charset="0"/>
              </a:rPr>
              <a:t>Web Framework”</a:t>
            </a:r>
          </a:p>
        </p:txBody>
      </p:sp>
    </p:spTree>
    <p:extLst>
      <p:ext uri="{BB962C8B-B14F-4D97-AF65-F5344CB8AC3E}">
        <p14:creationId xmlns:p14="http://schemas.microsoft.com/office/powerpoint/2010/main" val="42088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7700" y="1791653"/>
            <a:ext cx="10706100" cy="2700136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CRUD: Create, Read, Update and Delete events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to use, intuitive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Relatively easy to implement in a variety of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 event data in a fixed format, but from multiple sources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Flexible and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customizable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Determining the initial set of requirements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709615" y="1669113"/>
            <a:ext cx="4895849" cy="619125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09614" y="2437394"/>
            <a:ext cx="4895849" cy="1558340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9614" y="4175189"/>
            <a:ext cx="4895849" cy="1485900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6999" y="4170431"/>
            <a:ext cx="4876800" cy="2506594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57950" y="2427356"/>
            <a:ext cx="4895850" cy="1571625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bg1"/>
                </a:solidFill>
                <a:latin typeface="Accidental Presidency" panose="00000400000000000000" pitchFamily="2" charset="0"/>
              </a:rPr>
              <a:t>Build or wrap?</a:t>
            </a:r>
            <a:endParaRPr lang="en-US" sz="4200" dirty="0">
              <a:solidFill>
                <a:schemeClr val="bg1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907257" y="2528883"/>
            <a:ext cx="3829050" cy="1466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Pros: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control over usage, look,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Possibly more DF “native</a:t>
            </a:r>
            <a:r>
              <a:rPr lang="en-US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91300" y="2522606"/>
            <a:ext cx="3776664" cy="34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reïnventing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wheel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save a lot of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  <a:p>
            <a:pPr>
              <a:lnSpc>
                <a:spcPct val="150000"/>
              </a:lnSpc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57950" y="1636781"/>
            <a:ext cx="4895849" cy="619125"/>
          </a:xfrm>
          <a:prstGeom prst="roundRect">
            <a:avLst>
              <a:gd name="adj" fmla="val 1141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7257" y="1714007"/>
            <a:ext cx="177644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it ourselves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1300" y="1669113"/>
            <a:ext cx="3075009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Wrapping an existing control / library</a:t>
            </a:r>
            <a:endParaRPr lang="nl-NL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907258" y="4113792"/>
            <a:ext cx="3829049" cy="146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Having to build every single piece 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ourselves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6591300" y="4265681"/>
            <a:ext cx="4541044" cy="14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control over usage, look,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endParaRPr lang="en-US" sz="1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API Standards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Possible </a:t>
            </a:r>
            <a:r>
              <a:rPr lang="en-US" sz="1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dependancy</a:t>
            </a:r>
            <a:r>
              <a:rPr lang="en-US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other libraries like jQuery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1925</Words>
  <Application>Microsoft Office PowerPoint</Application>
  <PresentationFormat>Widescreen</PresentationFormat>
  <Paragraphs>364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 Light</vt:lpstr>
      <vt:lpstr>Arial</vt:lpstr>
      <vt:lpstr>Open Sans</vt:lpstr>
      <vt:lpstr>Calibri</vt:lpstr>
      <vt:lpstr>Consolas</vt:lpstr>
      <vt:lpstr>Accidental Presidency</vt:lpstr>
      <vt:lpstr>Office Theme</vt:lpstr>
      <vt:lpstr>CUSTOM CONTROLS</vt:lpstr>
      <vt:lpstr>Why a custom control?</vt:lpstr>
      <vt:lpstr>HTML Editor control example</vt:lpstr>
      <vt:lpstr>A Dynamic Dashboard</vt:lpstr>
      <vt:lpstr>What is a custom control</vt:lpstr>
      <vt:lpstr>Knowledge required</vt:lpstr>
      <vt:lpstr>Case: “Build a scheduler control for the DF Web Framework”</vt:lpstr>
      <vt:lpstr>Determining the initial set of requirements</vt:lpstr>
      <vt:lpstr>Build or wrap?</vt:lpstr>
      <vt:lpstr>Winner: DHTMLx Scheduler</vt:lpstr>
      <vt:lpstr>Winner: DHTMLx Scheduler</vt:lpstr>
      <vt:lpstr>Setting up…</vt:lpstr>
      <vt:lpstr>At the DataFlex side…</vt:lpstr>
      <vt:lpstr>PowerPoint Presentation</vt:lpstr>
      <vt:lpstr>PowerPoint Presentation</vt:lpstr>
      <vt:lpstr>At the JavaScript side…</vt:lpstr>
      <vt:lpstr>PowerPoint Presentation</vt:lpstr>
      <vt:lpstr>WebProperties</vt:lpstr>
      <vt:lpstr>WebProperties</vt:lpstr>
      <vt:lpstr>Displaying your control on screen OpenHtml, CloseHtml and AfterRender</vt:lpstr>
      <vt:lpstr>Rendering the control</vt:lpstr>
      <vt:lpstr>OpenHtml, CloseHtml</vt:lpstr>
      <vt:lpstr>AfterRender</vt:lpstr>
      <vt:lpstr>PowerPoint Presentation</vt:lpstr>
      <vt:lpstr>Making it do stuff… ServerActions and ClientActions</vt:lpstr>
      <vt:lpstr>Server Actions</vt:lpstr>
      <vt:lpstr>ServerAction to load events</vt:lpstr>
      <vt:lpstr>Event “hook”</vt:lpstr>
      <vt:lpstr>Exposing and calling our procedure</vt:lpstr>
      <vt:lpstr>Client Actions</vt:lpstr>
      <vt:lpstr>Calling our ClientAction</vt:lpstr>
      <vt:lpstr>Our ClientAction</vt:lpstr>
      <vt:lpstr>Using your control in multiple projects</vt:lpstr>
      <vt:lpstr>How to import your control</vt:lpstr>
      <vt:lpstr>Demo…</vt:lpstr>
      <vt:lpstr>There’s much more to learn!</vt:lpstr>
      <vt:lpstr>Thank you for your attention. Are their 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DESIGN WITH DATAFLEX</dc:title>
  <dc:creator>Designer02</dc:creator>
  <cp:lastModifiedBy>Henri</cp:lastModifiedBy>
  <cp:revision>71</cp:revision>
  <dcterms:created xsi:type="dcterms:W3CDTF">2016-04-11T09:07:58Z</dcterms:created>
  <dcterms:modified xsi:type="dcterms:W3CDTF">2016-05-12T10:51:52Z</dcterms:modified>
</cp:coreProperties>
</file>