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4"/>
  </p:notesMasterIdLst>
  <p:sldIdLst>
    <p:sldId id="256" r:id="rId2"/>
    <p:sldId id="258" r:id="rId3"/>
    <p:sldId id="257" r:id="rId4"/>
    <p:sldId id="320" r:id="rId5"/>
    <p:sldId id="270" r:id="rId6"/>
    <p:sldId id="321" r:id="rId7"/>
    <p:sldId id="324" r:id="rId8"/>
    <p:sldId id="322" r:id="rId9"/>
    <p:sldId id="261" r:id="rId10"/>
    <p:sldId id="262" r:id="rId11"/>
    <p:sldId id="263" r:id="rId12"/>
    <p:sldId id="264" r:id="rId13"/>
    <p:sldId id="265" r:id="rId14"/>
    <p:sldId id="266" r:id="rId15"/>
    <p:sldId id="268" r:id="rId16"/>
    <p:sldId id="269" r:id="rId17"/>
    <p:sldId id="291" r:id="rId18"/>
    <p:sldId id="311" r:id="rId19"/>
    <p:sldId id="273" r:id="rId20"/>
    <p:sldId id="319" r:id="rId21"/>
    <p:sldId id="276" r:id="rId22"/>
    <p:sldId id="312" r:id="rId23"/>
    <p:sldId id="323" r:id="rId24"/>
    <p:sldId id="288" r:id="rId25"/>
    <p:sldId id="313" r:id="rId26"/>
    <p:sldId id="290" r:id="rId27"/>
    <p:sldId id="282" r:id="rId28"/>
    <p:sldId id="292" r:id="rId29"/>
    <p:sldId id="296" r:id="rId30"/>
    <p:sldId id="294" r:id="rId31"/>
    <p:sldId id="297" r:id="rId32"/>
    <p:sldId id="298" r:id="rId33"/>
    <p:sldId id="299" r:id="rId34"/>
    <p:sldId id="302" r:id="rId35"/>
    <p:sldId id="301" r:id="rId36"/>
    <p:sldId id="327" r:id="rId37"/>
    <p:sldId id="317" r:id="rId38"/>
    <p:sldId id="309" r:id="rId39"/>
    <p:sldId id="325" r:id="rId40"/>
    <p:sldId id="310" r:id="rId41"/>
    <p:sldId id="314" r:id="rId42"/>
    <p:sldId id="305"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86357" autoAdjust="0"/>
  </p:normalViewPr>
  <p:slideViewPr>
    <p:cSldViewPr snapToGrid="0">
      <p:cViewPr varScale="1">
        <p:scale>
          <a:sx n="89" d="100"/>
          <a:sy n="89" d="100"/>
        </p:scale>
        <p:origin x="120" y="156"/>
      </p:cViewPr>
      <p:guideLst/>
    </p:cSldViewPr>
  </p:slideViewPr>
  <p:outlineViewPr>
    <p:cViewPr>
      <p:scale>
        <a:sx n="33" d="100"/>
        <a:sy n="33" d="100"/>
      </p:scale>
      <p:origin x="0" y="-958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F8133F-B74B-45BD-923C-3F25793E069E}" type="datetimeFigureOut">
              <a:rPr lang="en-US" smtClean="0"/>
              <a:t>5/12/2016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3DD4E5-FC61-4B7B-AE3A-DBB5A84718F4}" type="slidenum">
              <a:rPr lang="en-US" smtClean="0"/>
              <a:t>‹#›</a:t>
            </a:fld>
            <a:endParaRPr lang="en-US"/>
          </a:p>
        </p:txBody>
      </p:sp>
    </p:spTree>
    <p:extLst>
      <p:ext uri="{BB962C8B-B14F-4D97-AF65-F5344CB8AC3E}">
        <p14:creationId xmlns:p14="http://schemas.microsoft.com/office/powerpoint/2010/main" val="32203423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3DD4E5-FC61-4B7B-AE3A-DBB5A84718F4}" type="slidenum">
              <a:rPr lang="en-US" smtClean="0"/>
              <a:t>1</a:t>
            </a:fld>
            <a:endParaRPr lang="en-US"/>
          </a:p>
        </p:txBody>
      </p:sp>
    </p:spTree>
    <p:extLst>
      <p:ext uri="{BB962C8B-B14F-4D97-AF65-F5344CB8AC3E}">
        <p14:creationId xmlns:p14="http://schemas.microsoft.com/office/powerpoint/2010/main" val="174242052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2" descr="http://www.educconference.com/Include/ElectosFileStreaming.asp?FileId=502"/>
          <p:cNvPicPr>
            <a:picLocks noChangeArrowheads="1"/>
          </p:cNvPicPr>
          <p:nvPr/>
        </p:nvPicPr>
        <p:blipFill rotWithShape="1">
          <a:blip r:embed="rId2">
            <a:extLst>
              <a:ext uri="{28A0092B-C50C-407E-A947-70E740481C1C}">
                <a14:useLocalDpi xmlns:a14="http://schemas.microsoft.com/office/drawing/2010/main" val="0"/>
              </a:ext>
            </a:extLst>
          </a:blip>
          <a:srcRect t="22" b="15881"/>
          <a:stretch/>
        </p:blipFill>
        <p:spPr bwMode="auto">
          <a:xfrm>
            <a:off x="-48000" y="-2"/>
            <a:ext cx="12275999" cy="6912000"/>
          </a:xfrm>
          <a:prstGeom prst="rect">
            <a:avLst/>
          </a:prstGeom>
          <a:solidFill>
            <a:schemeClr val="accent1"/>
          </a:solidFill>
        </p:spPr>
      </p:pic>
      <p:sp>
        <p:nvSpPr>
          <p:cNvPr id="7" name="Rectangle 6"/>
          <p:cNvSpPr>
            <a:spLocks/>
          </p:cNvSpPr>
          <p:nvPr/>
        </p:nvSpPr>
        <p:spPr>
          <a:xfrm>
            <a:off x="-47625" y="0"/>
            <a:ext cx="12275999" cy="6912000"/>
          </a:xfrm>
          <a:prstGeom prst="rect">
            <a:avLst/>
          </a:prstGeom>
          <a:solidFill>
            <a:srgbClr val="E64812">
              <a:alpha val="8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524000" y="2500590"/>
            <a:ext cx="9144000" cy="2387600"/>
          </a:xfrm>
        </p:spPr>
        <p:txBody>
          <a:bodyPr anchor="b"/>
          <a:lstStyle>
            <a:lvl1pPr algn="ctr">
              <a:defRPr sz="6000">
                <a:solidFill>
                  <a:schemeClr val="bg1"/>
                </a:solidFill>
                <a:latin typeface="Accidental Presidency" panose="00000400000000000000" pitchFamily="2" charset="0"/>
              </a:defRPr>
            </a:lvl1pPr>
          </a:lstStyle>
          <a:p>
            <a:r>
              <a:rPr lang="en-US" dirty="0" smtClean="0"/>
              <a:t>Presentation title</a:t>
            </a:r>
            <a:endParaRPr lang="en-US" dirty="0"/>
          </a:p>
        </p:txBody>
      </p:sp>
      <p:sp>
        <p:nvSpPr>
          <p:cNvPr id="3" name="Subtitle 2"/>
          <p:cNvSpPr>
            <a:spLocks noGrp="1"/>
          </p:cNvSpPr>
          <p:nvPr>
            <p:ph type="subTitle" idx="1" hasCustomPrompt="1"/>
          </p:nvPr>
        </p:nvSpPr>
        <p:spPr>
          <a:xfrm>
            <a:off x="1524000" y="4889647"/>
            <a:ext cx="9144000" cy="1655762"/>
          </a:xfrm>
        </p:spPr>
        <p:txBody>
          <a:bodyPr>
            <a:normAutofit/>
          </a:bodyPr>
          <a:lstStyle>
            <a:lvl1pPr marL="0" indent="0" algn="ctr">
              <a:buNone/>
              <a:defRPr sz="3200">
                <a:latin typeface="Accidental Presidency" panose="000004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smtClean="0"/>
              <a:t>Presenter</a:t>
            </a:r>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59798" y="942433"/>
            <a:ext cx="3060402" cy="3060402"/>
          </a:xfrm>
          <a:prstGeom prst="rect">
            <a:avLst/>
          </a:prstGeom>
        </p:spPr>
      </p:pic>
    </p:spTree>
    <p:extLst>
      <p:ext uri="{BB962C8B-B14F-4D97-AF65-F5344CB8AC3E}">
        <p14:creationId xmlns:p14="http://schemas.microsoft.com/office/powerpoint/2010/main" val="196078662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2" descr="http://www.educconference.com/Include/ElectosFileStreaming.asp?FileId=502"/>
          <p:cNvPicPr>
            <a:picLocks noChangeAspect="1" noChangeArrowheads="1"/>
          </p:cNvPicPr>
          <p:nvPr/>
        </p:nvPicPr>
        <p:blipFill rotWithShape="1">
          <a:blip r:embed="rId2">
            <a:extLst>
              <a:ext uri="{28A0092B-C50C-407E-A947-70E740481C1C}">
                <a14:useLocalDpi xmlns:a14="http://schemas.microsoft.com/office/drawing/2010/main" val="0"/>
              </a:ext>
            </a:extLst>
          </a:blip>
          <a:srcRect t="48429" b="39188"/>
          <a:stretch/>
        </p:blipFill>
        <p:spPr bwMode="auto">
          <a:xfrm>
            <a:off x="0" y="0"/>
            <a:ext cx="12192000" cy="1005840"/>
          </a:xfrm>
          <a:prstGeom prst="rect">
            <a:avLst/>
          </a:prstGeom>
          <a:solidFill>
            <a:schemeClr val="accent1"/>
          </a:solidFill>
        </p:spPr>
      </p:pic>
      <p:sp>
        <p:nvSpPr>
          <p:cNvPr id="7" name="Rectangle 6"/>
          <p:cNvSpPr/>
          <p:nvPr/>
        </p:nvSpPr>
        <p:spPr>
          <a:xfrm>
            <a:off x="0" y="0"/>
            <a:ext cx="12192000" cy="1005840"/>
          </a:xfrm>
          <a:prstGeom prst="rect">
            <a:avLst/>
          </a:prstGeom>
          <a:solidFill>
            <a:srgbClr val="E64812">
              <a:alpha val="84000"/>
            </a:srgbClr>
          </a:solidFill>
          <a:ln>
            <a:noFill/>
          </a:ln>
          <a:effectLst>
            <a:outerShdw blurRad="50800" dist="38100" dir="2700000" algn="tl" rotWithShape="0">
              <a:schemeClr val="tx1">
                <a:lumMod val="65000"/>
                <a:lumOff val="35000"/>
                <a:alpha val="4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68960" y="1"/>
            <a:ext cx="11013440" cy="1005840"/>
          </a:xfrm>
        </p:spPr>
        <p:txBody>
          <a:bodyPr>
            <a:normAutofit/>
          </a:bodyPr>
          <a:lstStyle>
            <a:lvl1pPr>
              <a:defRPr sz="4200">
                <a:solidFill>
                  <a:schemeClr val="bg1"/>
                </a:solidFill>
                <a:latin typeface="Accidental Presidency" panose="00000400000000000000" pitchFamily="2"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568960" y="1470991"/>
            <a:ext cx="11013440" cy="4919870"/>
          </a:xfrm>
          <a:solidFill>
            <a:schemeClr val="bg1"/>
          </a:solidFill>
          <a:effectLst>
            <a:outerShdw blurRad="50800" dist="12700" dir="2700000" algn="tl" rotWithShape="0">
              <a:prstClr val="black">
                <a:alpha val="40000"/>
              </a:prstClr>
            </a:outerShdw>
          </a:effectLst>
        </p:spPr>
        <p:txBody>
          <a:bodyPr lIns="365760" tIns="365760" rIns="365760" bIns="365760"/>
          <a:lstStyle>
            <a:lvl1pPr marL="284163" indent="-284163">
              <a:buFontTx/>
              <a:buBlip>
                <a:blip r:embed="rId3"/>
              </a:buBlip>
              <a:defRPr sz="2000">
                <a:latin typeface="Open Sans" panose="020B0606030504020204" pitchFamily="34" charset="0"/>
                <a:ea typeface="Open Sans" panose="020B0606030504020204" pitchFamily="34" charset="0"/>
                <a:cs typeface="Open Sans" panose="020B0606030504020204" pitchFamily="34" charset="0"/>
              </a:defRPr>
            </a:lvl1pPr>
            <a:lvl2pPr marL="685800" indent="-228600">
              <a:buFontTx/>
              <a:buBlip>
                <a:blip r:embed="rId4"/>
              </a:buBlip>
              <a:defRPr sz="1800">
                <a:latin typeface="Open Sans" panose="020B0606030504020204" pitchFamily="34" charset="0"/>
                <a:ea typeface="Open Sans" panose="020B0606030504020204" pitchFamily="34" charset="0"/>
                <a:cs typeface="Open Sans" panose="020B0606030504020204" pitchFamily="34" charset="0"/>
              </a:defRPr>
            </a:lvl2pPr>
            <a:lvl3pPr marL="1143000" indent="-228600">
              <a:buFontTx/>
              <a:buBlip>
                <a:blip r:embed="rId4"/>
              </a:buBlip>
              <a:defRPr lang="en-US" sz="1800" dirty="0" smtClean="0">
                <a:latin typeface="Open Sans" panose="020B0606030504020204" pitchFamily="34" charset="0"/>
                <a:ea typeface="Open Sans" panose="020B0606030504020204" pitchFamily="34" charset="0"/>
                <a:cs typeface="Open Sans" panose="020B0606030504020204" pitchFamily="34" charset="0"/>
              </a:defRPr>
            </a:lvl3pPr>
            <a:lvl4pPr marL="1600200" indent="-228600">
              <a:buFontTx/>
              <a:buBlip>
                <a:blip r:embed="rId4"/>
              </a:buBlip>
              <a:defRPr>
                <a:latin typeface="Open Sans" panose="020B0606030504020204" pitchFamily="34" charset="0"/>
                <a:ea typeface="Open Sans" panose="020B0606030504020204" pitchFamily="34" charset="0"/>
                <a:cs typeface="Open Sans" panose="020B0606030504020204" pitchFamily="34" charset="0"/>
              </a:defRPr>
            </a:lvl4pPr>
            <a:lvl5pPr marL="2057400" indent="-228600">
              <a:buFontTx/>
              <a:buBlip>
                <a:blip r:embed="rId4"/>
              </a:buBlip>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07988747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de Slide">
    <p:spTree>
      <p:nvGrpSpPr>
        <p:cNvPr id="1" name=""/>
        <p:cNvGrpSpPr/>
        <p:nvPr/>
      </p:nvGrpSpPr>
      <p:grpSpPr>
        <a:xfrm>
          <a:off x="0" y="0"/>
          <a:ext cx="0" cy="0"/>
          <a:chOff x="0" y="0"/>
          <a:chExt cx="0" cy="0"/>
        </a:xfrm>
      </p:grpSpPr>
      <p:pic>
        <p:nvPicPr>
          <p:cNvPr id="8" name="Picture 2" descr="http://www.educconference.com/Include/ElectosFileStreaming.asp?FileId=502"/>
          <p:cNvPicPr>
            <a:picLocks noChangeAspect="1" noChangeArrowheads="1"/>
          </p:cNvPicPr>
          <p:nvPr/>
        </p:nvPicPr>
        <p:blipFill rotWithShape="1">
          <a:blip r:embed="rId2">
            <a:extLst>
              <a:ext uri="{28A0092B-C50C-407E-A947-70E740481C1C}">
                <a14:useLocalDpi xmlns:a14="http://schemas.microsoft.com/office/drawing/2010/main" val="0"/>
              </a:ext>
            </a:extLst>
          </a:blip>
          <a:srcRect t="48429" b="39188"/>
          <a:stretch/>
        </p:blipFill>
        <p:spPr bwMode="auto">
          <a:xfrm>
            <a:off x="0" y="0"/>
            <a:ext cx="12192000" cy="1005840"/>
          </a:xfrm>
          <a:prstGeom prst="rect">
            <a:avLst/>
          </a:prstGeom>
          <a:solidFill>
            <a:schemeClr val="accent1"/>
          </a:solidFill>
        </p:spPr>
      </p:pic>
      <p:sp>
        <p:nvSpPr>
          <p:cNvPr id="7" name="Rectangle 6"/>
          <p:cNvSpPr/>
          <p:nvPr/>
        </p:nvSpPr>
        <p:spPr>
          <a:xfrm>
            <a:off x="0" y="0"/>
            <a:ext cx="12192000" cy="1005840"/>
          </a:xfrm>
          <a:prstGeom prst="rect">
            <a:avLst/>
          </a:prstGeom>
          <a:solidFill>
            <a:srgbClr val="E64812">
              <a:alpha val="84000"/>
            </a:srgbClr>
          </a:solidFill>
          <a:ln>
            <a:noFill/>
          </a:ln>
          <a:effectLst>
            <a:outerShdw blurRad="50800" dist="38100" dir="2700000" algn="tl" rotWithShape="0">
              <a:schemeClr val="tx1">
                <a:lumMod val="65000"/>
                <a:lumOff val="35000"/>
                <a:alpha val="4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579120" y="1"/>
            <a:ext cx="10972800" cy="1005840"/>
          </a:xfrm>
        </p:spPr>
        <p:txBody>
          <a:bodyPr>
            <a:normAutofit/>
          </a:bodyPr>
          <a:lstStyle>
            <a:lvl1pPr>
              <a:defRPr sz="4200">
                <a:solidFill>
                  <a:schemeClr val="bg1"/>
                </a:solidFill>
                <a:latin typeface="Accidental Presidency" panose="00000400000000000000" pitchFamily="2" charset="0"/>
              </a:defRPr>
            </a:lvl1pPr>
          </a:lstStyle>
          <a:p>
            <a:r>
              <a:rPr lang="en-US" dirty="0" smtClean="0"/>
              <a:t>Title</a:t>
            </a:r>
            <a:endParaRPr lang="en-US" dirty="0"/>
          </a:p>
        </p:txBody>
      </p:sp>
      <p:sp>
        <p:nvSpPr>
          <p:cNvPr id="18" name="Content Placeholder 2"/>
          <p:cNvSpPr>
            <a:spLocks noGrp="1"/>
          </p:cNvSpPr>
          <p:nvPr>
            <p:ph idx="10" hasCustomPrompt="1"/>
          </p:nvPr>
        </p:nvSpPr>
        <p:spPr>
          <a:xfrm>
            <a:off x="579120" y="2312678"/>
            <a:ext cx="10972800" cy="697114"/>
          </a:xfrm>
          <a:solidFill>
            <a:schemeClr val="bg1">
              <a:lumMod val="95000"/>
            </a:schemeClr>
          </a:solidFill>
          <a:effectLst>
            <a:outerShdw blurRad="50800" dist="12700" dir="2700000" algn="tl" rotWithShape="0">
              <a:prstClr val="black">
                <a:alpha val="40000"/>
              </a:prstClr>
            </a:outerShdw>
          </a:effectLst>
        </p:spPr>
        <p:txBody>
          <a:bodyPr lIns="274320" tIns="182880" rIns="274320" bIns="274320">
            <a:spAutoFit/>
          </a:bodyPr>
          <a:lstStyle>
            <a:lvl1pPr marL="228600" indent="-228600">
              <a:buFontTx/>
              <a:buBlip>
                <a:blip r:embed="rId3"/>
              </a:buBlip>
              <a:defRPr sz="1700" baseline="0">
                <a:latin typeface="Open Sans" panose="020B0606030504020204" pitchFamily="34" charset="0"/>
                <a:ea typeface="Open Sans" panose="020B0606030504020204" pitchFamily="34" charset="0"/>
                <a:cs typeface="Open Sans" panose="020B0606030504020204" pitchFamily="34" charset="0"/>
              </a:defRPr>
            </a:lvl1pPr>
            <a:lvl2pPr marL="685800" indent="-228600">
              <a:buFontTx/>
              <a:buBlip>
                <a:blip r:embed="rId3"/>
              </a:buBlip>
              <a:defRPr sz="1800">
                <a:latin typeface="Open Sans" panose="020B0606030504020204" pitchFamily="34" charset="0"/>
                <a:ea typeface="Open Sans" panose="020B0606030504020204" pitchFamily="34" charset="0"/>
                <a:cs typeface="Open Sans" panose="020B0606030504020204" pitchFamily="34" charset="0"/>
              </a:defRPr>
            </a:lvl2pPr>
            <a:lvl3pPr marL="1143000" indent="-228600">
              <a:buFontTx/>
              <a:buBlip>
                <a:blip r:embed="rId3"/>
              </a:buBlip>
              <a:defRPr lang="en-US" sz="1800" dirty="0" smtClean="0">
                <a:latin typeface="Open Sans" panose="020B0606030504020204" pitchFamily="34" charset="0"/>
                <a:ea typeface="Open Sans" panose="020B0606030504020204" pitchFamily="34" charset="0"/>
                <a:cs typeface="Open Sans" panose="020B0606030504020204" pitchFamily="34" charset="0"/>
              </a:defRPr>
            </a:lvl3pPr>
            <a:lvl4pPr marL="1600200" indent="-228600">
              <a:buFontTx/>
              <a:buBlip>
                <a:blip r:embed="rId3"/>
              </a:buBlip>
              <a:defRPr>
                <a:latin typeface="Open Sans" panose="020B0606030504020204" pitchFamily="34" charset="0"/>
                <a:ea typeface="Open Sans" panose="020B0606030504020204" pitchFamily="34" charset="0"/>
                <a:cs typeface="Open Sans" panose="020B0606030504020204" pitchFamily="34" charset="0"/>
              </a:defRPr>
            </a:lvl4pPr>
            <a:lvl5pPr marL="2057400" indent="-228600">
              <a:buFontTx/>
              <a:buBlip>
                <a:blip r:embed="rId3"/>
              </a:buBlip>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smtClean="0"/>
              <a:t>Secondary text (code snippets for instance)</a:t>
            </a:r>
          </a:p>
        </p:txBody>
      </p:sp>
      <p:sp>
        <p:nvSpPr>
          <p:cNvPr id="17" name="Content Placeholder 2"/>
          <p:cNvSpPr>
            <a:spLocks noGrp="1"/>
          </p:cNvSpPr>
          <p:nvPr>
            <p:ph idx="1" hasCustomPrompt="1"/>
          </p:nvPr>
        </p:nvSpPr>
        <p:spPr>
          <a:xfrm>
            <a:off x="579120" y="1470992"/>
            <a:ext cx="10972800" cy="835613"/>
          </a:xfrm>
          <a:solidFill>
            <a:schemeClr val="bg1"/>
          </a:solidFill>
          <a:effectLst>
            <a:outerShdw blurRad="50800" dist="12700" dir="2700000" algn="tl" rotWithShape="0">
              <a:prstClr val="black">
                <a:alpha val="40000"/>
              </a:prstClr>
            </a:outerShdw>
          </a:effectLst>
        </p:spPr>
        <p:txBody>
          <a:bodyPr lIns="274320" tIns="320040" rIns="274320" bIns="274320">
            <a:spAutoFit/>
          </a:bodyPr>
          <a:lstStyle>
            <a:lvl1pPr marL="228600" indent="-228600">
              <a:buFontTx/>
              <a:buBlip>
                <a:blip r:embed="rId4"/>
              </a:buBlip>
              <a:defRPr sz="1700">
                <a:latin typeface="Open Sans" panose="020B0606030504020204" pitchFamily="34" charset="0"/>
                <a:ea typeface="Open Sans" panose="020B0606030504020204" pitchFamily="34" charset="0"/>
                <a:cs typeface="Open Sans" panose="020B0606030504020204" pitchFamily="34" charset="0"/>
              </a:defRPr>
            </a:lvl1pPr>
            <a:lvl2pPr marL="685800" indent="-228600">
              <a:buFontTx/>
              <a:buBlip>
                <a:blip r:embed="rId3"/>
              </a:buBlip>
              <a:defRPr sz="1800">
                <a:latin typeface="Open Sans" panose="020B0606030504020204" pitchFamily="34" charset="0"/>
                <a:ea typeface="Open Sans" panose="020B0606030504020204" pitchFamily="34" charset="0"/>
                <a:cs typeface="Open Sans" panose="020B0606030504020204" pitchFamily="34" charset="0"/>
              </a:defRPr>
            </a:lvl2pPr>
            <a:lvl3pPr marL="1143000" indent="-228600">
              <a:buFontTx/>
              <a:buBlip>
                <a:blip r:embed="rId3"/>
              </a:buBlip>
              <a:defRPr lang="en-US" sz="1800" dirty="0" smtClean="0">
                <a:latin typeface="Open Sans" panose="020B0606030504020204" pitchFamily="34" charset="0"/>
                <a:ea typeface="Open Sans" panose="020B0606030504020204" pitchFamily="34" charset="0"/>
                <a:cs typeface="Open Sans" panose="020B0606030504020204" pitchFamily="34" charset="0"/>
              </a:defRPr>
            </a:lvl3pPr>
            <a:lvl4pPr marL="1600200" indent="-228600">
              <a:buFontTx/>
              <a:buBlip>
                <a:blip r:embed="rId3"/>
              </a:buBlip>
              <a:defRPr>
                <a:latin typeface="Open Sans" panose="020B0606030504020204" pitchFamily="34" charset="0"/>
                <a:ea typeface="Open Sans" panose="020B0606030504020204" pitchFamily="34" charset="0"/>
                <a:cs typeface="Open Sans" panose="020B0606030504020204" pitchFamily="34" charset="0"/>
              </a:defRPr>
            </a:lvl4pPr>
            <a:lvl5pPr marL="2057400" indent="-228600">
              <a:buFontTx/>
              <a:buBlip>
                <a:blip r:embed="rId3"/>
              </a:buBlip>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smtClean="0"/>
              <a:t>Primary text</a:t>
            </a:r>
          </a:p>
        </p:txBody>
      </p:sp>
    </p:spTree>
    <p:extLst>
      <p:ext uri="{BB962C8B-B14F-4D97-AF65-F5344CB8AC3E}">
        <p14:creationId xmlns:p14="http://schemas.microsoft.com/office/powerpoint/2010/main" val="340221515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Large title">
    <p:spTree>
      <p:nvGrpSpPr>
        <p:cNvPr id="1" name=""/>
        <p:cNvGrpSpPr/>
        <p:nvPr/>
      </p:nvGrpSpPr>
      <p:grpSpPr>
        <a:xfrm>
          <a:off x="0" y="0"/>
          <a:ext cx="0" cy="0"/>
          <a:chOff x="0" y="0"/>
          <a:chExt cx="0" cy="0"/>
        </a:xfrm>
      </p:grpSpPr>
      <p:pic>
        <p:nvPicPr>
          <p:cNvPr id="9" name="Picture 2" descr="http://www.educconference.com/Include/ElectosFileStreaming.asp?FileId=502"/>
          <p:cNvPicPr>
            <a:picLocks noChangeArrowheads="1"/>
          </p:cNvPicPr>
          <p:nvPr/>
        </p:nvPicPr>
        <p:blipFill rotWithShape="1">
          <a:blip r:embed="rId2">
            <a:extLst>
              <a:ext uri="{28A0092B-C50C-407E-A947-70E740481C1C}">
                <a14:useLocalDpi xmlns:a14="http://schemas.microsoft.com/office/drawing/2010/main" val="0"/>
              </a:ext>
            </a:extLst>
          </a:blip>
          <a:srcRect t="21857" b="44371"/>
          <a:stretch/>
        </p:blipFill>
        <p:spPr bwMode="auto">
          <a:xfrm>
            <a:off x="-95250" y="2143125"/>
            <a:ext cx="12192000" cy="2743200"/>
          </a:xfrm>
          <a:prstGeom prst="rect">
            <a:avLst/>
          </a:prstGeom>
          <a:solidFill>
            <a:schemeClr val="accent1"/>
          </a:solidFill>
        </p:spPr>
      </p:pic>
      <p:sp>
        <p:nvSpPr>
          <p:cNvPr id="10" name="Rectangle 9"/>
          <p:cNvSpPr/>
          <p:nvPr/>
        </p:nvSpPr>
        <p:spPr>
          <a:xfrm>
            <a:off x="0" y="2143125"/>
            <a:ext cx="12192000" cy="2743200"/>
          </a:xfrm>
          <a:prstGeom prst="rect">
            <a:avLst/>
          </a:prstGeom>
          <a:solidFill>
            <a:srgbClr val="E64812">
              <a:alpha val="8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 Placeholder 4"/>
          <p:cNvSpPr>
            <a:spLocks noGrp="1"/>
          </p:cNvSpPr>
          <p:nvPr>
            <p:ph type="body" sz="quarter" idx="10" hasCustomPrompt="1"/>
          </p:nvPr>
        </p:nvSpPr>
        <p:spPr>
          <a:xfrm>
            <a:off x="833438" y="2854325"/>
            <a:ext cx="10504487" cy="1352550"/>
          </a:xfrm>
        </p:spPr>
        <p:txBody>
          <a:bodyPr anchor="ctr" anchorCtr="0">
            <a:noAutofit/>
          </a:bodyPr>
          <a:lstStyle>
            <a:lvl1pPr marL="0" indent="0" algn="ctr">
              <a:buNone/>
              <a:defRPr sz="5400">
                <a:solidFill>
                  <a:schemeClr val="bg1"/>
                </a:solidFill>
                <a:latin typeface="Accidental Presidency" panose="00000400000000000000" pitchFamily="2" charset="0"/>
              </a:defRPr>
            </a:lvl1pPr>
            <a:lvl2pPr>
              <a:defRPr sz="5400">
                <a:latin typeface="Accidental Presidency" panose="00000400000000000000" pitchFamily="2" charset="0"/>
              </a:defRPr>
            </a:lvl2pPr>
            <a:lvl3pPr>
              <a:defRPr sz="5400">
                <a:latin typeface="Accidental Presidency" panose="00000400000000000000" pitchFamily="2" charset="0"/>
              </a:defRPr>
            </a:lvl3pPr>
            <a:lvl4pPr>
              <a:defRPr sz="5400">
                <a:latin typeface="Accidental Presidency" panose="00000400000000000000" pitchFamily="2" charset="0"/>
              </a:defRPr>
            </a:lvl4pPr>
            <a:lvl5pPr>
              <a:defRPr sz="5400">
                <a:latin typeface="Accidental Presidency" panose="00000400000000000000" pitchFamily="2" charset="0"/>
              </a:defRPr>
            </a:lvl5pPr>
          </a:lstStyle>
          <a:p>
            <a:pPr lvl="0"/>
            <a:r>
              <a:rPr lang="en-US" dirty="0" smtClean="0"/>
              <a:t>Title</a:t>
            </a:r>
          </a:p>
        </p:txBody>
      </p:sp>
    </p:spTree>
    <p:extLst>
      <p:ext uri="{BB962C8B-B14F-4D97-AF65-F5344CB8AC3E}">
        <p14:creationId xmlns:p14="http://schemas.microsoft.com/office/powerpoint/2010/main" val="389708782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End Slide">
    <p:spTree>
      <p:nvGrpSpPr>
        <p:cNvPr id="1" name=""/>
        <p:cNvGrpSpPr/>
        <p:nvPr/>
      </p:nvGrpSpPr>
      <p:grpSpPr>
        <a:xfrm>
          <a:off x="0" y="0"/>
          <a:ext cx="0" cy="0"/>
          <a:chOff x="0" y="0"/>
          <a:chExt cx="0" cy="0"/>
        </a:xfrm>
      </p:grpSpPr>
      <p:pic>
        <p:nvPicPr>
          <p:cNvPr id="8" name="Picture 2" descr="http://www.educconference.com/Include/ElectosFileStreaming.asp?FileId=502"/>
          <p:cNvPicPr>
            <a:picLocks noChangeArrowheads="1"/>
          </p:cNvPicPr>
          <p:nvPr/>
        </p:nvPicPr>
        <p:blipFill rotWithShape="1">
          <a:blip r:embed="rId2">
            <a:extLst>
              <a:ext uri="{28A0092B-C50C-407E-A947-70E740481C1C}">
                <a14:useLocalDpi xmlns:a14="http://schemas.microsoft.com/office/drawing/2010/main" val="0"/>
              </a:ext>
            </a:extLst>
          </a:blip>
          <a:srcRect t="22" b="15881"/>
          <a:stretch/>
        </p:blipFill>
        <p:spPr bwMode="auto">
          <a:xfrm>
            <a:off x="-48000" y="-2"/>
            <a:ext cx="12275999" cy="6912000"/>
          </a:xfrm>
          <a:prstGeom prst="rect">
            <a:avLst/>
          </a:prstGeom>
          <a:solidFill>
            <a:schemeClr val="accent1"/>
          </a:solidFill>
        </p:spPr>
      </p:pic>
      <p:sp>
        <p:nvSpPr>
          <p:cNvPr id="7" name="Rectangle 6"/>
          <p:cNvSpPr>
            <a:spLocks/>
          </p:cNvSpPr>
          <p:nvPr/>
        </p:nvSpPr>
        <p:spPr>
          <a:xfrm>
            <a:off x="-47625" y="0"/>
            <a:ext cx="12275999" cy="6912000"/>
          </a:xfrm>
          <a:prstGeom prst="rect">
            <a:avLst/>
          </a:prstGeom>
          <a:solidFill>
            <a:srgbClr val="E64812">
              <a:alpha val="8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524000" y="2317707"/>
            <a:ext cx="9144000" cy="2387600"/>
          </a:xfrm>
        </p:spPr>
        <p:txBody>
          <a:bodyPr anchor="b"/>
          <a:lstStyle>
            <a:lvl1pPr algn="ctr">
              <a:defRPr sz="6000">
                <a:solidFill>
                  <a:schemeClr val="bg1"/>
                </a:solidFill>
                <a:latin typeface="Accidental Presidency" panose="00000400000000000000" pitchFamily="2" charset="0"/>
              </a:defRPr>
            </a:lvl1pPr>
          </a:lstStyle>
          <a:p>
            <a:r>
              <a:rPr lang="en-US" dirty="0" smtClean="0"/>
              <a:t>Placeholder: Thank you</a:t>
            </a:r>
            <a:endParaRPr lang="en-US" dirty="0"/>
          </a:p>
        </p:txBody>
      </p:sp>
      <p:sp>
        <p:nvSpPr>
          <p:cNvPr id="3" name="Subtitle 2"/>
          <p:cNvSpPr>
            <a:spLocks noGrp="1"/>
          </p:cNvSpPr>
          <p:nvPr>
            <p:ph type="subTitle" idx="1" hasCustomPrompt="1"/>
          </p:nvPr>
        </p:nvSpPr>
        <p:spPr>
          <a:xfrm>
            <a:off x="1524000" y="4644982"/>
            <a:ext cx="9144000" cy="1655762"/>
          </a:xfrm>
        </p:spPr>
        <p:txBody>
          <a:bodyPr>
            <a:normAutofit/>
          </a:bodyPr>
          <a:lstStyle>
            <a:lvl1pPr marL="0" indent="0" algn="ctr">
              <a:buNone/>
              <a:defRPr sz="4400">
                <a:latin typeface="Accidental Presidency" panose="000004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Placeholder: Are there any questions?</a:t>
            </a:r>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59798" y="777123"/>
            <a:ext cx="3060402" cy="3060402"/>
          </a:xfrm>
          <a:prstGeom prst="rect">
            <a:avLst/>
          </a:prstGeom>
        </p:spPr>
      </p:pic>
    </p:spTree>
    <p:extLst>
      <p:ext uri="{BB962C8B-B14F-4D97-AF65-F5344CB8AC3E}">
        <p14:creationId xmlns:p14="http://schemas.microsoft.com/office/powerpoint/2010/main" val="348029461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6E3E3"/>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169867-9DC4-4A8A-84AB-CF3EDACFE758}" type="datetimeFigureOut">
              <a:rPr lang="en-US" smtClean="0"/>
              <a:t>5/12/2016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C91782-E67B-4A9C-BCB0-18D10B590F95}" type="slidenum">
              <a:rPr lang="en-US" smtClean="0"/>
              <a:t>‹#›</a:t>
            </a:fld>
            <a:endParaRPr lang="en-US"/>
          </a:p>
        </p:txBody>
      </p:sp>
    </p:spTree>
    <p:extLst>
      <p:ext uri="{BB962C8B-B14F-4D97-AF65-F5344CB8AC3E}">
        <p14:creationId xmlns:p14="http://schemas.microsoft.com/office/powerpoint/2010/main" val="37937172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emf"/><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hyperlink" Target="http://localhost/WebOrderMobile_18_2/Index.html" TargetMode="Externa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0443" y="2500590"/>
            <a:ext cx="11346569" cy="2387600"/>
          </a:xfrm>
        </p:spPr>
        <p:txBody>
          <a:bodyPr/>
          <a:lstStyle/>
          <a:p>
            <a:r>
              <a:rPr lang="en-US" noProof="0" dirty="0" smtClean="0"/>
              <a:t>Advanced Navigation</a:t>
            </a:r>
            <a:endParaRPr lang="en-US" noProof="0" dirty="0"/>
          </a:p>
        </p:txBody>
      </p:sp>
      <p:sp>
        <p:nvSpPr>
          <p:cNvPr id="3" name="Subtitle 2"/>
          <p:cNvSpPr>
            <a:spLocks noGrp="1"/>
          </p:cNvSpPr>
          <p:nvPr>
            <p:ph type="subTitle" idx="1"/>
          </p:nvPr>
        </p:nvSpPr>
        <p:spPr/>
        <p:txBody>
          <a:bodyPr/>
          <a:lstStyle/>
          <a:p>
            <a:r>
              <a:rPr lang="en-US" noProof="0" dirty="0" smtClean="0"/>
              <a:t>Eddy Kleinjan, Data Access Europe</a:t>
            </a:r>
            <a:endParaRPr lang="en-US" noProof="0" dirty="0"/>
          </a:p>
        </p:txBody>
      </p:sp>
    </p:spTree>
    <p:extLst>
      <p:ext uri="{BB962C8B-B14F-4D97-AF65-F5344CB8AC3E}">
        <p14:creationId xmlns:p14="http://schemas.microsoft.com/office/powerpoint/2010/main" val="29050204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smtClean="0"/>
              <a:t>2 Create </a:t>
            </a:r>
            <a:r>
              <a:rPr lang="en-US" noProof="0" dirty="0" err="1" smtClean="0"/>
              <a:t>tWebNavigateData</a:t>
            </a:r>
            <a:endParaRPr lang="en-US" noProof="0" dirty="0"/>
          </a:p>
        </p:txBody>
      </p:sp>
      <p:sp>
        <p:nvSpPr>
          <p:cNvPr id="3" name="Content Placeholder 2"/>
          <p:cNvSpPr>
            <a:spLocks noGrp="1"/>
          </p:cNvSpPr>
          <p:nvPr>
            <p:ph idx="1"/>
          </p:nvPr>
        </p:nvSpPr>
        <p:spPr>
          <a:xfrm>
            <a:off x="568960" y="1470991"/>
            <a:ext cx="5668067" cy="4919870"/>
          </a:xfrm>
        </p:spPr>
        <p:txBody>
          <a:bodyPr>
            <a:normAutofit/>
          </a:bodyPr>
          <a:lstStyle/>
          <a:p>
            <a:pPr lvl="0">
              <a:lnSpc>
                <a:spcPct val="150000"/>
              </a:lnSpc>
            </a:pPr>
            <a:r>
              <a:rPr lang="en-US" sz="2400" noProof="0" dirty="0" smtClean="0"/>
              <a:t>Create a </a:t>
            </a:r>
            <a:r>
              <a:rPr lang="en-US" sz="2400" noProof="0" dirty="0" err="1" smtClean="0"/>
              <a:t>tWebNavigateData</a:t>
            </a:r>
            <a:r>
              <a:rPr lang="en-US" sz="2400" noProof="0" dirty="0" smtClean="0"/>
              <a:t> variable and populate it with proper values. It does this by looking at and using </a:t>
            </a:r>
            <a:r>
              <a:rPr lang="en-US" sz="2400" noProof="0" dirty="0" err="1" smtClean="0"/>
              <a:t>eNavigateType</a:t>
            </a:r>
            <a:r>
              <a:rPr lang="en-US" sz="2400" noProof="0" dirty="0" smtClean="0"/>
              <a:t>, </a:t>
            </a:r>
            <a:r>
              <a:rPr lang="en-US" sz="2400" noProof="0" dirty="0" err="1" smtClean="0"/>
              <a:t>hoInvokingObject</a:t>
            </a:r>
            <a:r>
              <a:rPr lang="en-US" sz="2400" noProof="0" dirty="0" smtClean="0"/>
              <a:t> and the invoking view. </a:t>
            </a:r>
          </a:p>
        </p:txBody>
      </p:sp>
      <p:pic>
        <p:nvPicPr>
          <p:cNvPr id="7" name="Picture 6"/>
          <p:cNvPicPr>
            <a:picLocks noChangeAspect="1"/>
          </p:cNvPicPr>
          <p:nvPr/>
        </p:nvPicPr>
        <p:blipFill>
          <a:blip r:embed="rId2"/>
          <a:stretch>
            <a:fillRect/>
          </a:stretch>
        </p:blipFill>
        <p:spPr>
          <a:xfrm>
            <a:off x="7315520" y="1455637"/>
            <a:ext cx="4696768" cy="2179661"/>
          </a:xfrm>
          <a:prstGeom prst="rect">
            <a:avLst/>
          </a:prstGeom>
        </p:spPr>
      </p:pic>
      <p:sp>
        <p:nvSpPr>
          <p:cNvPr id="8" name="Rounded Rectangle 7"/>
          <p:cNvSpPr/>
          <p:nvPr/>
        </p:nvSpPr>
        <p:spPr>
          <a:xfrm>
            <a:off x="10875906" y="2444281"/>
            <a:ext cx="1033596" cy="289093"/>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999203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smtClean="0"/>
              <a:t>3 </a:t>
            </a:r>
            <a:r>
              <a:rPr lang="en-US" noProof="0" dirty="0" err="1" smtClean="0"/>
              <a:t>OnGetNavigateForwardData</a:t>
            </a:r>
            <a:endParaRPr lang="en-US" noProof="0" dirty="0"/>
          </a:p>
        </p:txBody>
      </p:sp>
      <p:sp>
        <p:nvSpPr>
          <p:cNvPr id="3" name="Content Placeholder 2"/>
          <p:cNvSpPr>
            <a:spLocks noGrp="1"/>
          </p:cNvSpPr>
          <p:nvPr>
            <p:ph idx="1"/>
          </p:nvPr>
        </p:nvSpPr>
        <p:spPr>
          <a:xfrm>
            <a:off x="418832" y="1470991"/>
            <a:ext cx="5977656" cy="4919870"/>
          </a:xfrm>
        </p:spPr>
        <p:txBody>
          <a:bodyPr>
            <a:normAutofit lnSpcReduction="10000"/>
          </a:bodyPr>
          <a:lstStyle/>
          <a:p>
            <a:pPr lvl="0">
              <a:lnSpc>
                <a:spcPct val="150000"/>
              </a:lnSpc>
            </a:pPr>
            <a:r>
              <a:rPr lang="en-US" sz="2400" noProof="0" dirty="0" smtClean="0"/>
              <a:t>Sends </a:t>
            </a:r>
            <a:r>
              <a:rPr lang="en-US" sz="2400" noProof="0" dirty="0" err="1" smtClean="0"/>
              <a:t>OnGetNavigateForwardData</a:t>
            </a:r>
            <a:r>
              <a:rPr lang="en-US" sz="2400" noProof="0" dirty="0" smtClean="0"/>
              <a:t> to </a:t>
            </a:r>
            <a:r>
              <a:rPr lang="en-US" sz="2400" noProof="0" dirty="0" err="1" smtClean="0"/>
              <a:t>hoInvokingObject</a:t>
            </a:r>
            <a:r>
              <a:rPr lang="en-US" sz="2400" noProof="0" dirty="0" smtClean="0"/>
              <a:t>. This event passes the </a:t>
            </a:r>
            <a:r>
              <a:rPr lang="en-US" sz="2400" noProof="0" dirty="0" err="1" smtClean="0"/>
              <a:t>tWebNavigateData</a:t>
            </a:r>
            <a:r>
              <a:rPr lang="en-US" sz="2400" noProof="0" dirty="0" smtClean="0"/>
              <a:t> variable by reference, allowing the developer to customize this. Note that </a:t>
            </a:r>
            <a:r>
              <a:rPr lang="en-US" sz="2400" noProof="0" dirty="0" err="1" smtClean="0"/>
              <a:t>OnGetNavigateForwardData</a:t>
            </a:r>
            <a:r>
              <a:rPr lang="en-US" sz="2400" noProof="0" dirty="0" smtClean="0"/>
              <a:t> is sent to the invoking object, not the invoking view.</a:t>
            </a:r>
          </a:p>
        </p:txBody>
      </p:sp>
      <p:pic>
        <p:nvPicPr>
          <p:cNvPr id="8" name="Picture 7"/>
          <p:cNvPicPr>
            <a:picLocks noChangeAspect="1"/>
          </p:cNvPicPr>
          <p:nvPr/>
        </p:nvPicPr>
        <p:blipFill>
          <a:blip r:embed="rId2"/>
          <a:stretch>
            <a:fillRect/>
          </a:stretch>
        </p:blipFill>
        <p:spPr>
          <a:xfrm>
            <a:off x="7315520" y="1455637"/>
            <a:ext cx="4696768" cy="2179661"/>
          </a:xfrm>
          <a:prstGeom prst="rect">
            <a:avLst/>
          </a:prstGeom>
        </p:spPr>
      </p:pic>
      <p:sp>
        <p:nvSpPr>
          <p:cNvPr id="9" name="Rounded Rectangle 8"/>
          <p:cNvSpPr/>
          <p:nvPr/>
        </p:nvSpPr>
        <p:spPr>
          <a:xfrm>
            <a:off x="8567600" y="2444284"/>
            <a:ext cx="1033599" cy="289093"/>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80852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smtClean="0"/>
              <a:t>4 </a:t>
            </a:r>
            <a:r>
              <a:rPr lang="en-US" noProof="0" dirty="0" err="1" smtClean="0"/>
              <a:t>bSaveBeforeNavigate</a:t>
            </a:r>
            <a:endParaRPr lang="en-US" noProof="0" dirty="0"/>
          </a:p>
        </p:txBody>
      </p:sp>
      <p:sp>
        <p:nvSpPr>
          <p:cNvPr id="3" name="Content Placeholder 2"/>
          <p:cNvSpPr>
            <a:spLocks noGrp="1"/>
          </p:cNvSpPr>
          <p:nvPr>
            <p:ph idx="1"/>
          </p:nvPr>
        </p:nvSpPr>
        <p:spPr>
          <a:xfrm>
            <a:off x="111759" y="1470991"/>
            <a:ext cx="7047323" cy="4919870"/>
          </a:xfrm>
        </p:spPr>
        <p:txBody>
          <a:bodyPr>
            <a:normAutofit lnSpcReduction="10000"/>
          </a:bodyPr>
          <a:lstStyle/>
          <a:p>
            <a:pPr lvl="0">
              <a:lnSpc>
                <a:spcPct val="150000"/>
              </a:lnSpc>
            </a:pPr>
            <a:r>
              <a:rPr lang="en-US" sz="2400" noProof="0" dirty="0" smtClean="0"/>
              <a:t>If the </a:t>
            </a:r>
            <a:r>
              <a:rPr lang="en-US" sz="2400" noProof="0" dirty="0" err="1" smtClean="0"/>
              <a:t>tWebNavigateData.bSaveBeforeNavigate</a:t>
            </a:r>
            <a:r>
              <a:rPr lang="en-US" sz="2400" noProof="0" dirty="0" smtClean="0"/>
              <a:t> member has been set True in </a:t>
            </a:r>
            <a:r>
              <a:rPr lang="en-US" sz="2400" noProof="0" dirty="0" err="1" smtClean="0"/>
              <a:t>OnGetNavigateForwardData</a:t>
            </a:r>
            <a:r>
              <a:rPr lang="en-US" sz="2400" noProof="0" dirty="0" smtClean="0"/>
              <a:t>, the invoking view will attempt to save any changed data. If the data cannot be saved or this is an empty record with nothing to save, the navigation will be halted.</a:t>
            </a:r>
          </a:p>
        </p:txBody>
      </p:sp>
      <p:pic>
        <p:nvPicPr>
          <p:cNvPr id="4" name="Picture 3"/>
          <p:cNvPicPr>
            <a:picLocks noChangeAspect="1"/>
          </p:cNvPicPr>
          <p:nvPr/>
        </p:nvPicPr>
        <p:blipFill>
          <a:blip r:embed="rId2"/>
          <a:stretch>
            <a:fillRect/>
          </a:stretch>
        </p:blipFill>
        <p:spPr>
          <a:xfrm>
            <a:off x="7315520" y="1455637"/>
            <a:ext cx="4696768" cy="2179661"/>
          </a:xfrm>
          <a:prstGeom prst="rect">
            <a:avLst/>
          </a:prstGeom>
        </p:spPr>
      </p:pic>
      <p:sp>
        <p:nvSpPr>
          <p:cNvPr id="5" name="Rounded Rectangle 4"/>
          <p:cNvSpPr/>
          <p:nvPr/>
        </p:nvSpPr>
        <p:spPr>
          <a:xfrm>
            <a:off x="9738479" y="2700761"/>
            <a:ext cx="966698" cy="289093"/>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396447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smtClean="0"/>
              <a:t>5 </a:t>
            </a:r>
            <a:r>
              <a:rPr lang="en-US" noProof="0" dirty="0" err="1" smtClean="0"/>
              <a:t>Init</a:t>
            </a:r>
            <a:r>
              <a:rPr lang="en-US" noProof="0" dirty="0" smtClean="0"/>
              <a:t> View</a:t>
            </a:r>
            <a:endParaRPr lang="en-US" noProof="0" dirty="0"/>
          </a:p>
        </p:txBody>
      </p:sp>
      <p:sp>
        <p:nvSpPr>
          <p:cNvPr id="3" name="Content Placeholder 2"/>
          <p:cNvSpPr>
            <a:spLocks noGrp="1"/>
          </p:cNvSpPr>
          <p:nvPr>
            <p:ph idx="1"/>
          </p:nvPr>
        </p:nvSpPr>
        <p:spPr>
          <a:xfrm>
            <a:off x="568960" y="1470991"/>
            <a:ext cx="6512064" cy="4919870"/>
          </a:xfrm>
        </p:spPr>
        <p:txBody>
          <a:bodyPr>
            <a:normAutofit lnSpcReduction="10000"/>
          </a:bodyPr>
          <a:lstStyle/>
          <a:p>
            <a:pPr lvl="0">
              <a:lnSpc>
                <a:spcPct val="150000"/>
              </a:lnSpc>
            </a:pPr>
            <a:r>
              <a:rPr lang="en-US" sz="2400" noProof="0" dirty="0" smtClean="0"/>
              <a:t>Initialize the new view based on the contents of the </a:t>
            </a:r>
            <a:r>
              <a:rPr lang="en-US" sz="2400" noProof="0" dirty="0" err="1" smtClean="0"/>
              <a:t>tWebNavigateData</a:t>
            </a:r>
            <a:r>
              <a:rPr lang="en-US" sz="2400" noProof="0" dirty="0" smtClean="0"/>
              <a:t> variable. Depending on the Navigate-From type, the data in the invoking view and all of the data in the view stack, this will set relates-to constraints and find appropriate records for the new view.</a:t>
            </a:r>
          </a:p>
        </p:txBody>
      </p:sp>
      <p:pic>
        <p:nvPicPr>
          <p:cNvPr id="4" name="Picture 3"/>
          <p:cNvPicPr>
            <a:picLocks noChangeAspect="1"/>
          </p:cNvPicPr>
          <p:nvPr/>
        </p:nvPicPr>
        <p:blipFill>
          <a:blip r:embed="rId2"/>
          <a:stretch>
            <a:fillRect/>
          </a:stretch>
        </p:blipFill>
        <p:spPr>
          <a:xfrm>
            <a:off x="7315520" y="1455637"/>
            <a:ext cx="4696768" cy="2179661"/>
          </a:xfrm>
          <a:prstGeom prst="rect">
            <a:avLst/>
          </a:prstGeom>
        </p:spPr>
      </p:pic>
      <p:sp>
        <p:nvSpPr>
          <p:cNvPr id="5" name="Rounded Rectangle 4"/>
          <p:cNvSpPr/>
          <p:nvPr/>
        </p:nvSpPr>
        <p:spPr>
          <a:xfrm>
            <a:off x="10898208" y="2700761"/>
            <a:ext cx="1011294" cy="289093"/>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320997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smtClean="0"/>
              <a:t>6 Add View to</a:t>
            </a:r>
            <a:r>
              <a:rPr lang="en-US" baseline="0" noProof="0" dirty="0" smtClean="0"/>
              <a:t> Stack</a:t>
            </a:r>
            <a:endParaRPr lang="en-US" noProof="0" dirty="0"/>
          </a:p>
        </p:txBody>
      </p:sp>
      <p:sp>
        <p:nvSpPr>
          <p:cNvPr id="3" name="Content Placeholder 2"/>
          <p:cNvSpPr>
            <a:spLocks noGrp="1"/>
          </p:cNvSpPr>
          <p:nvPr>
            <p:ph idx="1"/>
          </p:nvPr>
        </p:nvSpPr>
        <p:spPr>
          <a:xfrm>
            <a:off x="568960" y="1470991"/>
            <a:ext cx="5909899" cy="4919870"/>
          </a:xfrm>
        </p:spPr>
        <p:txBody>
          <a:bodyPr>
            <a:normAutofit/>
          </a:bodyPr>
          <a:lstStyle/>
          <a:p>
            <a:pPr lvl="0">
              <a:lnSpc>
                <a:spcPct val="150000"/>
              </a:lnSpc>
            </a:pPr>
            <a:r>
              <a:rPr lang="en-US" sz="2400" noProof="0" dirty="0" smtClean="0"/>
              <a:t>Add the new view to the view stack, making it the new top view in the view stack.</a:t>
            </a:r>
          </a:p>
        </p:txBody>
      </p:sp>
      <p:pic>
        <p:nvPicPr>
          <p:cNvPr id="4" name="Picture 3"/>
          <p:cNvPicPr>
            <a:picLocks noChangeAspect="1"/>
          </p:cNvPicPr>
          <p:nvPr/>
        </p:nvPicPr>
        <p:blipFill>
          <a:blip r:embed="rId2"/>
          <a:stretch>
            <a:fillRect/>
          </a:stretch>
        </p:blipFill>
        <p:spPr>
          <a:xfrm>
            <a:off x="7315520" y="1455637"/>
            <a:ext cx="4696768" cy="2179661"/>
          </a:xfrm>
          <a:prstGeom prst="rect">
            <a:avLst/>
          </a:prstGeom>
        </p:spPr>
      </p:pic>
      <p:sp>
        <p:nvSpPr>
          <p:cNvPr id="5" name="Rounded Rectangle 4"/>
          <p:cNvSpPr/>
          <p:nvPr/>
        </p:nvSpPr>
        <p:spPr>
          <a:xfrm>
            <a:off x="10887057" y="2968386"/>
            <a:ext cx="1011294" cy="289093"/>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793508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7</a:t>
            </a:r>
            <a:r>
              <a:rPr lang="en-US" baseline="0" noProof="0" dirty="0" smtClean="0"/>
              <a:t> </a:t>
            </a:r>
            <a:r>
              <a:rPr lang="en-US" noProof="0" dirty="0" err="1" smtClean="0"/>
              <a:t>OnNavigateForward</a:t>
            </a:r>
            <a:endParaRPr lang="en-US" noProof="0" dirty="0"/>
          </a:p>
        </p:txBody>
      </p:sp>
      <p:sp>
        <p:nvSpPr>
          <p:cNvPr id="3" name="Content Placeholder 2"/>
          <p:cNvSpPr>
            <a:spLocks noGrp="1"/>
          </p:cNvSpPr>
          <p:nvPr>
            <p:ph idx="1"/>
          </p:nvPr>
        </p:nvSpPr>
        <p:spPr>
          <a:xfrm>
            <a:off x="568960" y="1470991"/>
            <a:ext cx="6735089" cy="4919870"/>
          </a:xfrm>
        </p:spPr>
        <p:txBody>
          <a:bodyPr>
            <a:normAutofit lnSpcReduction="10000"/>
          </a:bodyPr>
          <a:lstStyle/>
          <a:p>
            <a:pPr lvl="0">
              <a:lnSpc>
                <a:spcPct val="150000"/>
              </a:lnSpc>
            </a:pPr>
            <a:r>
              <a:rPr lang="en-US" sz="2400" noProof="0" dirty="0" smtClean="0"/>
              <a:t>Send </a:t>
            </a:r>
            <a:r>
              <a:rPr lang="en-US" sz="2400" noProof="0" dirty="0" err="1" smtClean="0"/>
              <a:t>OnNavigateForward</a:t>
            </a:r>
            <a:r>
              <a:rPr lang="en-US" sz="2400" noProof="0" dirty="0" smtClean="0"/>
              <a:t> to itself, passing the </a:t>
            </a:r>
            <a:r>
              <a:rPr lang="en-US" sz="2400" noProof="0" dirty="0" err="1" smtClean="0"/>
              <a:t>tWebNavigateData</a:t>
            </a:r>
            <a:r>
              <a:rPr lang="en-US" sz="2400" noProof="0" dirty="0" smtClean="0"/>
              <a:t> instance, a handle to the invoking view and a handle to the invoking object (</a:t>
            </a:r>
            <a:r>
              <a:rPr lang="en-US" sz="2400" noProof="0" dirty="0" err="1" smtClean="0"/>
              <a:t>hoInvokingObject</a:t>
            </a:r>
            <a:r>
              <a:rPr lang="en-US" sz="2400" noProof="0" dirty="0" smtClean="0"/>
              <a:t>). </a:t>
            </a:r>
            <a:r>
              <a:rPr lang="en-US" sz="2400" noProof="0" dirty="0" err="1" smtClean="0"/>
              <a:t>OnNavigateForward</a:t>
            </a:r>
            <a:r>
              <a:rPr lang="en-US" sz="2400" noProof="0" dirty="0" smtClean="0"/>
              <a:t> is an important event that the developer will use to further initialize and customize the view.</a:t>
            </a:r>
          </a:p>
        </p:txBody>
      </p:sp>
      <p:pic>
        <p:nvPicPr>
          <p:cNvPr id="4" name="Picture 3"/>
          <p:cNvPicPr>
            <a:picLocks noChangeAspect="1"/>
          </p:cNvPicPr>
          <p:nvPr/>
        </p:nvPicPr>
        <p:blipFill>
          <a:blip r:embed="rId2"/>
          <a:stretch>
            <a:fillRect/>
          </a:stretch>
        </p:blipFill>
        <p:spPr>
          <a:xfrm>
            <a:off x="7315520" y="1455637"/>
            <a:ext cx="4696768" cy="2179661"/>
          </a:xfrm>
          <a:prstGeom prst="rect">
            <a:avLst/>
          </a:prstGeom>
        </p:spPr>
      </p:pic>
      <p:sp>
        <p:nvSpPr>
          <p:cNvPr id="5" name="Rounded Rectangle 4"/>
          <p:cNvSpPr/>
          <p:nvPr/>
        </p:nvSpPr>
        <p:spPr>
          <a:xfrm>
            <a:off x="10887057" y="3224864"/>
            <a:ext cx="1011294" cy="289093"/>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996071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8</a:t>
            </a:r>
            <a:r>
              <a:rPr lang="en-US" noProof="0" dirty="0" smtClean="0"/>
              <a:t> </a:t>
            </a:r>
            <a:r>
              <a:rPr lang="en-US" noProof="0" dirty="0" err="1" smtClean="0"/>
              <a:t>OnRefindRecordError</a:t>
            </a:r>
            <a:endParaRPr lang="en-US" noProof="0" dirty="0"/>
          </a:p>
        </p:txBody>
      </p:sp>
      <p:sp>
        <p:nvSpPr>
          <p:cNvPr id="3" name="Content Placeholder 2"/>
          <p:cNvSpPr>
            <a:spLocks noGrp="1"/>
          </p:cNvSpPr>
          <p:nvPr>
            <p:ph idx="1"/>
          </p:nvPr>
        </p:nvSpPr>
        <p:spPr/>
        <p:txBody>
          <a:bodyPr>
            <a:normAutofit/>
          </a:bodyPr>
          <a:lstStyle/>
          <a:p>
            <a:pPr lvl="0">
              <a:lnSpc>
                <a:spcPct val="150000"/>
              </a:lnSpc>
            </a:pPr>
            <a:r>
              <a:rPr lang="en-US" sz="2400" noProof="0" dirty="0" smtClean="0"/>
              <a:t>A forward navigation can fail if DDO records cannot be </a:t>
            </a:r>
            <a:r>
              <a:rPr lang="en-US" sz="2400" noProof="0" dirty="0" err="1" smtClean="0"/>
              <a:t>refound</a:t>
            </a:r>
            <a:r>
              <a:rPr lang="en-US" sz="2400" noProof="0" dirty="0" smtClean="0"/>
              <a:t>. This can happen when data is changed in a multi-user environment or possibly by a programming error. When this happens the forward navigation is reversed. The event </a:t>
            </a:r>
            <a:r>
              <a:rPr lang="en-US" sz="2400" noProof="0" dirty="0" err="1" smtClean="0"/>
              <a:t>OnNavigateForwardRefindError</a:t>
            </a:r>
            <a:r>
              <a:rPr lang="en-US" sz="2400" noProof="0" dirty="0" smtClean="0"/>
              <a:t> is called which calls </a:t>
            </a:r>
            <a:r>
              <a:rPr lang="en-US" sz="2400" noProof="0" dirty="0" err="1" smtClean="0"/>
              <a:t>NavigateCancel</a:t>
            </a:r>
            <a:r>
              <a:rPr lang="en-US" sz="2400" noProof="0" dirty="0" smtClean="0"/>
              <a:t> to reverse the process. </a:t>
            </a:r>
            <a:r>
              <a:rPr lang="en-US" sz="2400" noProof="0" dirty="0" err="1" smtClean="0"/>
              <a:t>OnNavigateForward</a:t>
            </a:r>
            <a:r>
              <a:rPr lang="en-US" sz="2400" noProof="0" dirty="0" smtClean="0"/>
              <a:t> is not sent. See </a:t>
            </a:r>
            <a:r>
              <a:rPr lang="en-US" sz="2400" noProof="0" dirty="0" err="1" smtClean="0"/>
              <a:t>OnRefindRecordError</a:t>
            </a:r>
            <a:r>
              <a:rPr lang="en-US" sz="2400" noProof="0" dirty="0" smtClean="0"/>
              <a:t> for more on this.</a:t>
            </a:r>
            <a:endParaRPr lang="en-US" sz="2400" dirty="0"/>
          </a:p>
        </p:txBody>
      </p:sp>
    </p:spTree>
    <p:extLst>
      <p:ext uri="{BB962C8B-B14F-4D97-AF65-F5344CB8AC3E}">
        <p14:creationId xmlns:p14="http://schemas.microsoft.com/office/powerpoint/2010/main" val="6272248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NavigateForwardCustom</a:t>
            </a:r>
            <a:endParaRPr lang="en-US" dirty="0"/>
          </a:p>
        </p:txBody>
      </p:sp>
      <p:sp>
        <p:nvSpPr>
          <p:cNvPr id="3" name="Content Placeholder 2"/>
          <p:cNvSpPr>
            <a:spLocks noGrp="1"/>
          </p:cNvSpPr>
          <p:nvPr>
            <p:ph idx="1"/>
          </p:nvPr>
        </p:nvSpPr>
        <p:spPr/>
        <p:txBody>
          <a:bodyPr/>
          <a:lstStyle/>
          <a:p>
            <a:r>
              <a:rPr lang="en-US" dirty="0" smtClean="0"/>
              <a:t>Similar to </a:t>
            </a:r>
            <a:r>
              <a:rPr lang="en-US" dirty="0" err="1" smtClean="0"/>
              <a:t>NavigateForward</a:t>
            </a:r>
            <a:endParaRPr lang="en-US" dirty="0" smtClean="0"/>
          </a:p>
          <a:p>
            <a:pPr marL="0" indent="0">
              <a:buNone/>
            </a:pPr>
            <a:endParaRPr lang="en-US" dirty="0" smtClean="0"/>
          </a:p>
          <a:p>
            <a:r>
              <a:rPr lang="en-US" dirty="0" smtClean="0"/>
              <a:t>Do not determine </a:t>
            </a:r>
            <a:r>
              <a:rPr lang="en-US" dirty="0" err="1" smtClean="0"/>
              <a:t>NavigateType</a:t>
            </a:r>
            <a:r>
              <a:rPr lang="en-US" dirty="0" smtClean="0"/>
              <a:t>; will always be </a:t>
            </a:r>
            <a:r>
              <a:rPr lang="en-US" dirty="0" err="1" smtClean="0"/>
              <a:t>nfUndefined</a:t>
            </a:r>
            <a:endParaRPr lang="en-US" dirty="0" smtClean="0"/>
          </a:p>
          <a:p>
            <a:endParaRPr lang="en-US" dirty="0"/>
          </a:p>
          <a:p>
            <a:r>
              <a:rPr lang="en-US" dirty="0" smtClean="0"/>
              <a:t>Custom views; programmer responsible for moving values in and out using </a:t>
            </a:r>
            <a:r>
              <a:rPr lang="en-US" dirty="0" err="1" smtClean="0"/>
              <a:t>NavigateData</a:t>
            </a:r>
            <a:r>
              <a:rPr lang="en-US" dirty="0" smtClean="0"/>
              <a:t>.</a:t>
            </a:r>
            <a:endParaRPr lang="en-US" dirty="0"/>
          </a:p>
          <a:p>
            <a:endParaRPr lang="en-US" dirty="0" smtClean="0"/>
          </a:p>
        </p:txBody>
      </p:sp>
    </p:spTree>
    <p:extLst>
      <p:ext uri="{BB962C8B-B14F-4D97-AF65-F5344CB8AC3E}">
        <p14:creationId xmlns:p14="http://schemas.microsoft.com/office/powerpoint/2010/main" val="29907692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Level1</a:t>
            </a:r>
            <a:endParaRPr lang="en-US" dirty="0"/>
          </a:p>
        </p:txBody>
      </p:sp>
      <p:sp>
        <p:nvSpPr>
          <p:cNvPr id="10" name="Content Placeholder 9"/>
          <p:cNvSpPr>
            <a:spLocks noGrp="1"/>
          </p:cNvSpPr>
          <p:nvPr>
            <p:ph idx="1"/>
          </p:nvPr>
        </p:nvSpPr>
        <p:spPr>
          <a:xfrm>
            <a:off x="568960" y="1470991"/>
            <a:ext cx="8361680" cy="4919870"/>
          </a:xfrm>
        </p:spPr>
        <p:txBody>
          <a:bodyPr/>
          <a:lstStyle/>
          <a:p>
            <a:pPr lvl="0"/>
            <a:r>
              <a:rPr lang="en-US" dirty="0" smtClean="0"/>
              <a:t>Create a basic workspace </a:t>
            </a:r>
          </a:p>
          <a:p>
            <a:pPr lvl="0"/>
            <a:r>
              <a:rPr lang="en-US" dirty="0" smtClean="0"/>
              <a:t>Steps…</a:t>
            </a:r>
          </a:p>
          <a:p>
            <a:pPr lvl="1"/>
            <a:r>
              <a:rPr lang="en-US" dirty="0" smtClean="0"/>
              <a:t>Create </a:t>
            </a:r>
            <a:r>
              <a:rPr lang="en-US" dirty="0"/>
              <a:t>a New Workspace ‘</a:t>
            </a:r>
            <a:r>
              <a:rPr lang="en-US" dirty="0" err="1"/>
              <a:t>NavTraining</a:t>
            </a:r>
            <a:r>
              <a:rPr lang="en-US" dirty="0"/>
              <a:t>’</a:t>
            </a:r>
          </a:p>
          <a:p>
            <a:pPr lvl="1"/>
            <a:r>
              <a:rPr lang="en-US" dirty="0" smtClean="0"/>
              <a:t>Create </a:t>
            </a:r>
            <a:r>
              <a:rPr lang="en-US" dirty="0"/>
              <a:t>a ‘Mobil Web Project’</a:t>
            </a:r>
          </a:p>
          <a:p>
            <a:pPr lvl="1"/>
            <a:r>
              <a:rPr lang="en-US" dirty="0"/>
              <a:t>Set </a:t>
            </a:r>
            <a:r>
              <a:rPr lang="en-US" dirty="0" err="1"/>
              <a:t>peLoginMode</a:t>
            </a:r>
            <a:r>
              <a:rPr lang="en-US" dirty="0"/>
              <a:t> to </a:t>
            </a:r>
            <a:r>
              <a:rPr lang="en-US" dirty="0" err="1"/>
              <a:t>lmLoginSupported</a:t>
            </a:r>
            <a:endParaRPr lang="en-US" dirty="0"/>
          </a:p>
          <a:p>
            <a:pPr lvl="1"/>
            <a:r>
              <a:rPr lang="en-US" dirty="0"/>
              <a:t>Create a new ‘Web Mobile Zoom’ view called ‘Level1’. Do not use the wizard for this.</a:t>
            </a:r>
          </a:p>
          <a:p>
            <a:pPr lvl="1"/>
            <a:r>
              <a:rPr lang="en-US" dirty="0"/>
              <a:t>Open the </a:t>
            </a:r>
            <a:r>
              <a:rPr lang="en-US" dirty="0" err="1"/>
              <a:t>Dashboard.wo</a:t>
            </a:r>
            <a:r>
              <a:rPr lang="en-US" dirty="0"/>
              <a:t> and add a button to activate the Level1 view. Put the button above the </a:t>
            </a:r>
            <a:r>
              <a:rPr lang="en-US" dirty="0" err="1"/>
              <a:t>oTiles_Grp</a:t>
            </a:r>
            <a:r>
              <a:rPr lang="en-US" dirty="0"/>
              <a:t> object.</a:t>
            </a:r>
          </a:p>
          <a:p>
            <a:endParaRPr lang="en-US" dirty="0"/>
          </a:p>
        </p:txBody>
      </p:sp>
      <p:pic>
        <p:nvPicPr>
          <p:cNvPr id="12" name="Picture 11"/>
          <p:cNvPicPr>
            <a:picLocks noChangeAspect="1"/>
          </p:cNvPicPr>
          <p:nvPr/>
        </p:nvPicPr>
        <p:blipFill>
          <a:blip r:embed="rId2"/>
          <a:stretch>
            <a:fillRect/>
          </a:stretch>
        </p:blipFill>
        <p:spPr>
          <a:xfrm>
            <a:off x="9239459" y="1470991"/>
            <a:ext cx="2748458" cy="352806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8033374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en-US" noProof="0" dirty="0" err="1" smtClean="0"/>
              <a:t>NavigateClose</a:t>
            </a:r>
            <a:r>
              <a:rPr lang="en-US" noProof="0" dirty="0" smtClean="0"/>
              <a:t> / </a:t>
            </a:r>
            <a:r>
              <a:rPr lang="en-US" noProof="0" dirty="0" err="1" smtClean="0"/>
              <a:t>NavigateCancel</a:t>
            </a:r>
            <a:endParaRPr lang="en-US" noProof="0" dirty="0" smtClean="0"/>
          </a:p>
        </p:txBody>
      </p:sp>
    </p:spTree>
    <p:extLst>
      <p:ext uri="{BB962C8B-B14F-4D97-AF65-F5344CB8AC3E}">
        <p14:creationId xmlns:p14="http://schemas.microsoft.com/office/powerpoint/2010/main" val="815056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Drilldown Model</a:t>
            </a:r>
            <a:endParaRPr lang="en-US" dirty="0"/>
          </a:p>
        </p:txBody>
      </p:sp>
    </p:spTree>
    <p:extLst>
      <p:ext uri="{BB962C8B-B14F-4D97-AF65-F5344CB8AC3E}">
        <p14:creationId xmlns:p14="http://schemas.microsoft.com/office/powerpoint/2010/main" val="40476782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smtClean="0"/>
              <a:t>NavigateClose</a:t>
            </a:r>
            <a:endParaRPr lang="en-US" dirty="0"/>
          </a:p>
        </p:txBody>
      </p:sp>
      <p:pic>
        <p:nvPicPr>
          <p:cNvPr id="2" name="Picture 1"/>
          <p:cNvPicPr>
            <a:picLocks noChangeAspect="1"/>
          </p:cNvPicPr>
          <p:nvPr/>
        </p:nvPicPr>
        <p:blipFill>
          <a:blip r:embed="rId2"/>
          <a:stretch>
            <a:fillRect/>
          </a:stretch>
        </p:blipFill>
        <p:spPr>
          <a:xfrm>
            <a:off x="1565135" y="1245630"/>
            <a:ext cx="9021089" cy="5357833"/>
          </a:xfrm>
          <a:prstGeom prst="rect">
            <a:avLst/>
          </a:prstGeom>
        </p:spPr>
      </p:pic>
    </p:spTree>
    <p:extLst>
      <p:ext uri="{BB962C8B-B14F-4D97-AF65-F5344CB8AC3E}">
        <p14:creationId xmlns:p14="http://schemas.microsoft.com/office/powerpoint/2010/main" val="131303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noProof="0" dirty="0" err="1" smtClean="0"/>
              <a:t>NavigateClose</a:t>
            </a:r>
            <a:endParaRPr lang="en-US" noProof="0" dirty="0"/>
          </a:p>
        </p:txBody>
      </p:sp>
      <p:sp>
        <p:nvSpPr>
          <p:cNvPr id="5" name="Content Placeholder 4"/>
          <p:cNvSpPr>
            <a:spLocks noGrp="1"/>
          </p:cNvSpPr>
          <p:nvPr>
            <p:ph idx="1"/>
          </p:nvPr>
        </p:nvSpPr>
        <p:spPr>
          <a:xfrm>
            <a:off x="568960" y="1470991"/>
            <a:ext cx="8753460" cy="4919870"/>
          </a:xfrm>
        </p:spPr>
        <p:txBody>
          <a:bodyPr>
            <a:normAutofit/>
          </a:bodyPr>
          <a:lstStyle/>
          <a:p>
            <a:r>
              <a:rPr lang="en-US" noProof="0" dirty="0" smtClean="0"/>
              <a:t>Procedure </a:t>
            </a:r>
            <a:r>
              <a:rPr lang="en-US" noProof="0" dirty="0" err="1" smtClean="0"/>
              <a:t>NavigateClose</a:t>
            </a:r>
            <a:r>
              <a:rPr lang="en-US" noProof="0" dirty="0" smtClean="0"/>
              <a:t> Handle </a:t>
            </a:r>
            <a:r>
              <a:rPr lang="en-US" noProof="0" dirty="0" err="1" smtClean="0"/>
              <a:t>hoCallback</a:t>
            </a:r>
            <a:endParaRPr lang="en-US" noProof="0" dirty="0" smtClean="0"/>
          </a:p>
          <a:p>
            <a:endParaRPr lang="en-US" noProof="0" dirty="0" smtClean="0"/>
          </a:p>
          <a:p>
            <a:r>
              <a:rPr lang="en-US" noProof="0" dirty="0" smtClean="0"/>
              <a:t>May involve Round-trip.</a:t>
            </a:r>
          </a:p>
          <a:p>
            <a:endParaRPr lang="en-US" dirty="0"/>
          </a:p>
          <a:p>
            <a:r>
              <a:rPr lang="en-US" noProof="0" dirty="0" err="1" smtClean="0"/>
              <a:t>OnGetNavigateBackData</a:t>
            </a:r>
            <a:r>
              <a:rPr lang="en-US" noProof="0" dirty="0" smtClean="0"/>
              <a:t> to Closing View callback Object</a:t>
            </a:r>
          </a:p>
          <a:p>
            <a:endParaRPr lang="en-US" noProof="0" dirty="0" smtClean="0"/>
          </a:p>
          <a:p>
            <a:r>
              <a:rPr lang="en-US" noProof="0" dirty="0" err="1" smtClean="0"/>
              <a:t>OnNavigateBack</a:t>
            </a:r>
            <a:r>
              <a:rPr lang="en-US" noProof="0" dirty="0" smtClean="0"/>
              <a:t> to </a:t>
            </a:r>
            <a:r>
              <a:rPr lang="en-US" noProof="0" dirty="0" err="1" smtClean="0"/>
              <a:t>NavigateForward</a:t>
            </a:r>
            <a:r>
              <a:rPr lang="en-US" noProof="0" dirty="0" smtClean="0"/>
              <a:t> invoking Object</a:t>
            </a:r>
          </a:p>
          <a:p>
            <a:pPr marL="0" indent="0">
              <a:buNone/>
            </a:pPr>
            <a:endParaRPr lang="en-US" noProof="0" dirty="0" smtClean="0"/>
          </a:p>
        </p:txBody>
      </p:sp>
      <p:pic>
        <p:nvPicPr>
          <p:cNvPr id="6" name="Picture 5"/>
          <p:cNvPicPr>
            <a:picLocks noChangeAspect="1"/>
          </p:cNvPicPr>
          <p:nvPr/>
        </p:nvPicPr>
        <p:blipFill>
          <a:blip r:embed="rId2"/>
          <a:stretch>
            <a:fillRect/>
          </a:stretch>
        </p:blipFill>
        <p:spPr>
          <a:xfrm>
            <a:off x="9365727" y="1470991"/>
            <a:ext cx="2461768" cy="413807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1956750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Level2</a:t>
            </a:r>
            <a:endParaRPr lang="en-US" dirty="0"/>
          </a:p>
        </p:txBody>
      </p:sp>
      <p:sp>
        <p:nvSpPr>
          <p:cNvPr id="3" name="Content Placeholder 2"/>
          <p:cNvSpPr>
            <a:spLocks noGrp="1"/>
          </p:cNvSpPr>
          <p:nvPr>
            <p:ph idx="1"/>
          </p:nvPr>
        </p:nvSpPr>
        <p:spPr>
          <a:xfrm>
            <a:off x="568960" y="1470991"/>
            <a:ext cx="8651240" cy="4919870"/>
          </a:xfrm>
        </p:spPr>
        <p:txBody>
          <a:bodyPr/>
          <a:lstStyle/>
          <a:p>
            <a:r>
              <a:rPr lang="en-US" dirty="0"/>
              <a:t>Create a second level to </a:t>
            </a:r>
            <a:r>
              <a:rPr lang="en-US" dirty="0" smtClean="0"/>
              <a:t>drilldown</a:t>
            </a:r>
          </a:p>
          <a:p>
            <a:r>
              <a:rPr lang="en-US" dirty="0" smtClean="0"/>
              <a:t>Steps…</a:t>
            </a:r>
            <a:endParaRPr lang="en-US" dirty="0"/>
          </a:p>
          <a:p>
            <a:pPr lvl="1"/>
            <a:r>
              <a:rPr lang="en-US" dirty="0"/>
              <a:t>Copy Level1.wo to Level2.wo</a:t>
            </a:r>
          </a:p>
          <a:p>
            <a:pPr lvl="1"/>
            <a:r>
              <a:rPr lang="en-US" dirty="0"/>
              <a:t>Add a button to Level1 that will activate Level2</a:t>
            </a:r>
          </a:p>
          <a:p>
            <a:pPr lvl="1"/>
            <a:r>
              <a:rPr lang="en-US" dirty="0"/>
              <a:t>Add a button to Level2 that will close it.</a:t>
            </a:r>
          </a:p>
          <a:p>
            <a:endParaRPr lang="en-US" dirty="0"/>
          </a:p>
        </p:txBody>
      </p:sp>
      <p:pic>
        <p:nvPicPr>
          <p:cNvPr id="4" name="Picture 3"/>
          <p:cNvPicPr>
            <a:picLocks noChangeAspect="1"/>
          </p:cNvPicPr>
          <p:nvPr/>
        </p:nvPicPr>
        <p:blipFill>
          <a:blip r:embed="rId2"/>
          <a:stretch>
            <a:fillRect/>
          </a:stretch>
        </p:blipFill>
        <p:spPr>
          <a:xfrm>
            <a:off x="9365727" y="1470991"/>
            <a:ext cx="2461768" cy="413807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1345895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en-US" noProof="0" dirty="0" err="1" smtClean="0"/>
              <a:t>NavigateCloseTo</a:t>
            </a:r>
            <a:r>
              <a:rPr lang="en-US" noProof="0" dirty="0" smtClean="0"/>
              <a:t> / </a:t>
            </a:r>
            <a:r>
              <a:rPr lang="en-US" noProof="0" dirty="0" err="1" smtClean="0"/>
              <a:t>NavigateCancelTo</a:t>
            </a:r>
            <a:endParaRPr lang="en-US" noProof="0" dirty="0" smtClean="0"/>
          </a:p>
        </p:txBody>
      </p:sp>
    </p:spTree>
    <p:extLst>
      <p:ext uri="{BB962C8B-B14F-4D97-AF65-F5344CB8AC3E}">
        <p14:creationId xmlns:p14="http://schemas.microsoft.com/office/powerpoint/2010/main" val="41158612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aseline="0" noProof="0" dirty="0" err="1" smtClean="0"/>
              <a:t>NavigateCloseTo</a:t>
            </a:r>
            <a:endParaRPr lang="en-US" noProof="0" dirty="0"/>
          </a:p>
        </p:txBody>
      </p:sp>
      <p:sp>
        <p:nvSpPr>
          <p:cNvPr id="3" name="Content Placeholder 2"/>
          <p:cNvSpPr>
            <a:spLocks noGrp="1"/>
          </p:cNvSpPr>
          <p:nvPr>
            <p:ph idx="1"/>
          </p:nvPr>
        </p:nvSpPr>
        <p:spPr>
          <a:xfrm>
            <a:off x="568959" y="1470991"/>
            <a:ext cx="8630797" cy="4919870"/>
          </a:xfrm>
        </p:spPr>
        <p:txBody>
          <a:bodyPr/>
          <a:lstStyle/>
          <a:p>
            <a:r>
              <a:rPr lang="en-US" noProof="0" dirty="0" smtClean="0"/>
              <a:t>Similar to </a:t>
            </a:r>
            <a:r>
              <a:rPr lang="en-US" noProof="0" dirty="0" err="1" smtClean="0"/>
              <a:t>NavigateClose</a:t>
            </a:r>
            <a:endParaRPr lang="en-US" noProof="0" dirty="0" smtClean="0"/>
          </a:p>
          <a:p>
            <a:r>
              <a:rPr lang="en-US" noProof="0" dirty="0" err="1" smtClean="0"/>
              <a:t>NavigateClose</a:t>
            </a:r>
            <a:r>
              <a:rPr lang="en-US" noProof="0" dirty="0" smtClean="0"/>
              <a:t> to a view </a:t>
            </a:r>
            <a:r>
              <a:rPr lang="en-US" u="sng" noProof="0" dirty="0" smtClean="0"/>
              <a:t>in the stack</a:t>
            </a:r>
            <a:r>
              <a:rPr lang="en-US" noProof="0" dirty="0" smtClean="0"/>
              <a:t>.</a:t>
            </a:r>
          </a:p>
          <a:p>
            <a:r>
              <a:rPr lang="en-US" noProof="0" dirty="0" smtClean="0"/>
              <a:t>Allows for passing back data as opposed to </a:t>
            </a:r>
            <a:r>
              <a:rPr lang="en-US" noProof="0" dirty="0" err="1" smtClean="0"/>
              <a:t>NavigateCancelTo</a:t>
            </a:r>
            <a:endParaRPr lang="en-US" noProof="0" dirty="0" smtClean="0"/>
          </a:p>
          <a:p>
            <a:r>
              <a:rPr lang="en-US" noProof="0" dirty="0" err="1" smtClean="0"/>
              <a:t>NavigateType</a:t>
            </a:r>
            <a:r>
              <a:rPr lang="en-US" noProof="0" dirty="0" smtClean="0"/>
              <a:t> will be </a:t>
            </a:r>
            <a:r>
              <a:rPr lang="en-US" noProof="0" dirty="0" err="1" smtClean="0"/>
              <a:t>nfUndefined</a:t>
            </a:r>
            <a:endParaRPr lang="en-US" noProof="0" dirty="0" smtClean="0"/>
          </a:p>
        </p:txBody>
      </p:sp>
      <p:pic>
        <p:nvPicPr>
          <p:cNvPr id="4" name="Picture 3"/>
          <p:cNvPicPr>
            <a:picLocks noChangeAspect="1"/>
          </p:cNvPicPr>
          <p:nvPr/>
        </p:nvPicPr>
        <p:blipFill>
          <a:blip r:embed="rId2"/>
          <a:stretch>
            <a:fillRect/>
          </a:stretch>
        </p:blipFill>
        <p:spPr>
          <a:xfrm>
            <a:off x="9567746" y="1470990"/>
            <a:ext cx="2215027" cy="442772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5812987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Level3</a:t>
            </a:r>
            <a:endParaRPr lang="en-US" dirty="0"/>
          </a:p>
        </p:txBody>
      </p:sp>
      <p:sp>
        <p:nvSpPr>
          <p:cNvPr id="3" name="Content Placeholder 2"/>
          <p:cNvSpPr>
            <a:spLocks noGrp="1"/>
          </p:cNvSpPr>
          <p:nvPr>
            <p:ph idx="1"/>
          </p:nvPr>
        </p:nvSpPr>
        <p:spPr>
          <a:xfrm>
            <a:off x="568960" y="1470991"/>
            <a:ext cx="8608494" cy="4919870"/>
          </a:xfrm>
        </p:spPr>
        <p:txBody>
          <a:bodyPr/>
          <a:lstStyle/>
          <a:p>
            <a:r>
              <a:rPr lang="en-US" dirty="0"/>
              <a:t>Add a level 3 view to </a:t>
            </a:r>
            <a:r>
              <a:rPr lang="en-US" dirty="0" smtClean="0"/>
              <a:t>drilldown.</a:t>
            </a:r>
          </a:p>
          <a:p>
            <a:r>
              <a:rPr lang="en-US" dirty="0" smtClean="0"/>
              <a:t>Make </a:t>
            </a:r>
            <a:r>
              <a:rPr lang="en-US" dirty="0"/>
              <a:t>it possible to directly close to level 1, bypassing level 2</a:t>
            </a:r>
            <a:r>
              <a:rPr lang="en-US" dirty="0" smtClean="0"/>
              <a:t>.</a:t>
            </a:r>
          </a:p>
          <a:p>
            <a:r>
              <a:rPr lang="en-US" dirty="0" smtClean="0"/>
              <a:t>Steps…</a:t>
            </a:r>
            <a:endParaRPr lang="en-US" dirty="0"/>
          </a:p>
          <a:p>
            <a:pPr lvl="1"/>
            <a:r>
              <a:rPr lang="en-US" dirty="0"/>
              <a:t>Copy Level 2 to Level3</a:t>
            </a:r>
          </a:p>
          <a:p>
            <a:pPr lvl="1"/>
            <a:r>
              <a:rPr lang="en-US" dirty="0"/>
              <a:t>Change the button in </a:t>
            </a:r>
            <a:r>
              <a:rPr lang="en-US" dirty="0" smtClean="0"/>
              <a:t>Level2 </a:t>
            </a:r>
            <a:r>
              <a:rPr lang="en-US" dirty="0"/>
              <a:t>to activate Level3</a:t>
            </a:r>
          </a:p>
          <a:p>
            <a:pPr lvl="1"/>
            <a:r>
              <a:rPr lang="en-US" dirty="0"/>
              <a:t>Add a button to Level3 to Close directly to Level 1</a:t>
            </a:r>
          </a:p>
        </p:txBody>
      </p:sp>
      <p:pic>
        <p:nvPicPr>
          <p:cNvPr id="4" name="Picture 3"/>
          <p:cNvPicPr>
            <a:picLocks noChangeAspect="1"/>
          </p:cNvPicPr>
          <p:nvPr/>
        </p:nvPicPr>
        <p:blipFill>
          <a:blip r:embed="rId2"/>
          <a:stretch>
            <a:fillRect/>
          </a:stretch>
        </p:blipFill>
        <p:spPr>
          <a:xfrm>
            <a:off x="9567746" y="1470990"/>
            <a:ext cx="2215027" cy="442772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1090506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en-US" noProof="0" dirty="0" err="1" smtClean="0"/>
              <a:t>NavigateBegin</a:t>
            </a:r>
            <a:endParaRPr lang="en-US" noProof="0" dirty="0" smtClean="0"/>
          </a:p>
        </p:txBody>
      </p:sp>
    </p:spTree>
    <p:extLst>
      <p:ext uri="{BB962C8B-B14F-4D97-AF65-F5344CB8AC3E}">
        <p14:creationId xmlns:p14="http://schemas.microsoft.com/office/powerpoint/2010/main" val="1502330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err="1" smtClean="0"/>
              <a:t>NavigateBegin</a:t>
            </a:r>
            <a:endParaRPr lang="en-US" noProof="0" dirty="0"/>
          </a:p>
        </p:txBody>
      </p:sp>
      <p:sp>
        <p:nvSpPr>
          <p:cNvPr id="3" name="Content Placeholder 2"/>
          <p:cNvSpPr>
            <a:spLocks noGrp="1"/>
          </p:cNvSpPr>
          <p:nvPr>
            <p:ph idx="1"/>
          </p:nvPr>
        </p:nvSpPr>
        <p:spPr>
          <a:xfrm>
            <a:off x="568960" y="1470991"/>
            <a:ext cx="7749850" cy="4919870"/>
          </a:xfrm>
        </p:spPr>
        <p:txBody>
          <a:bodyPr>
            <a:normAutofit lnSpcReduction="10000"/>
          </a:bodyPr>
          <a:lstStyle/>
          <a:p>
            <a:r>
              <a:rPr lang="en-US" dirty="0" smtClean="0"/>
              <a:t>Set New Stack Root</a:t>
            </a:r>
          </a:p>
          <a:p>
            <a:endParaRPr lang="en-US" dirty="0"/>
          </a:p>
          <a:p>
            <a:r>
              <a:rPr lang="en-US" dirty="0" err="1" smtClean="0"/>
              <a:t>NavigateBegin</a:t>
            </a:r>
            <a:r>
              <a:rPr lang="en-US" dirty="0" smtClean="0"/>
              <a:t> </a:t>
            </a:r>
            <a:r>
              <a:rPr lang="en-US" dirty="0" err="1"/>
              <a:t>hoInvokingObject</a:t>
            </a:r>
            <a:r>
              <a:rPr lang="en-US" dirty="0"/>
              <a:t> </a:t>
            </a:r>
            <a:r>
              <a:rPr lang="en-US" dirty="0" err="1" smtClean="0"/>
              <a:t>bUnconditional</a:t>
            </a:r>
            <a:endParaRPr lang="en-US" dirty="0" smtClean="0"/>
          </a:p>
          <a:p>
            <a:endParaRPr lang="en-US" dirty="0"/>
          </a:p>
          <a:p>
            <a:r>
              <a:rPr lang="en-US" noProof="0" dirty="0" smtClean="0"/>
              <a:t>Send to View to become the first object in stack</a:t>
            </a:r>
          </a:p>
          <a:p>
            <a:endParaRPr lang="en-US" noProof="0" dirty="0" smtClean="0"/>
          </a:p>
          <a:p>
            <a:r>
              <a:rPr lang="en-US" dirty="0" smtClean="0"/>
              <a:t>Clears stack and breadcrumb trail</a:t>
            </a:r>
          </a:p>
          <a:p>
            <a:endParaRPr lang="en-US" dirty="0" smtClean="0"/>
          </a:p>
          <a:p>
            <a:r>
              <a:rPr lang="en-US" dirty="0" smtClean="0"/>
              <a:t>Adds itself by </a:t>
            </a:r>
            <a:r>
              <a:rPr lang="en-US" dirty="0" err="1" smtClean="0"/>
              <a:t>NavigateForward</a:t>
            </a:r>
            <a:endParaRPr lang="en-US" dirty="0" smtClean="0"/>
          </a:p>
          <a:p>
            <a:endParaRPr lang="en-US" dirty="0" smtClean="0"/>
          </a:p>
          <a:p>
            <a:r>
              <a:rPr lang="en-US" dirty="0" smtClean="0"/>
              <a:t>Dashboard has priority</a:t>
            </a:r>
          </a:p>
        </p:txBody>
      </p:sp>
      <p:pic>
        <p:nvPicPr>
          <p:cNvPr id="5" name="Picture 4"/>
          <p:cNvPicPr>
            <a:picLocks noChangeAspect="1"/>
          </p:cNvPicPr>
          <p:nvPr/>
        </p:nvPicPr>
        <p:blipFill>
          <a:blip r:embed="rId2"/>
          <a:stretch>
            <a:fillRect/>
          </a:stretch>
        </p:blipFill>
        <p:spPr>
          <a:xfrm>
            <a:off x="9515475" y="1470991"/>
            <a:ext cx="2066925" cy="4721920"/>
          </a:xfrm>
          <a:prstGeom prst="rect">
            <a:avLst/>
          </a:prstGeom>
          <a:ln>
            <a:noFill/>
          </a:ln>
          <a:effectLst>
            <a:outerShdw blurRad="292100" dist="139700" dir="2700000" algn="tl" rotWithShape="0">
              <a:srgbClr val="333333">
                <a:alpha val="65000"/>
              </a:srgbClr>
            </a:outerShdw>
          </a:effectLst>
        </p:spPr>
      </p:pic>
      <p:sp>
        <p:nvSpPr>
          <p:cNvPr id="6" name="Multiply 5"/>
          <p:cNvSpPr/>
          <p:nvPr/>
        </p:nvSpPr>
        <p:spPr>
          <a:xfrm>
            <a:off x="9340888" y="3335721"/>
            <a:ext cx="2416098" cy="992459"/>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Multiply 6"/>
          <p:cNvSpPr/>
          <p:nvPr/>
        </p:nvSpPr>
        <p:spPr>
          <a:xfrm>
            <a:off x="9340888" y="2298656"/>
            <a:ext cx="2416098" cy="992459"/>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617345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en-US" noProof="0" dirty="0" err="1" smtClean="0"/>
              <a:t>NavigateData</a:t>
            </a:r>
            <a:endParaRPr lang="en-US" noProof="0" dirty="0" smtClean="0"/>
          </a:p>
        </p:txBody>
      </p:sp>
    </p:spTree>
    <p:extLst>
      <p:ext uri="{BB962C8B-B14F-4D97-AF65-F5344CB8AC3E}">
        <p14:creationId xmlns:p14="http://schemas.microsoft.com/office/powerpoint/2010/main" val="6394054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smtClean="0"/>
              <a:t>NavigateData</a:t>
            </a:r>
            <a:endParaRPr lang="en-US" dirty="0"/>
          </a:p>
        </p:txBody>
      </p:sp>
      <p:sp>
        <p:nvSpPr>
          <p:cNvPr id="4" name="Content Placeholder 3"/>
          <p:cNvSpPr>
            <a:spLocks noGrp="1"/>
          </p:cNvSpPr>
          <p:nvPr>
            <p:ph idx="1"/>
          </p:nvPr>
        </p:nvSpPr>
        <p:spPr>
          <a:xfrm>
            <a:off x="568960" y="1470991"/>
            <a:ext cx="7649489" cy="4919870"/>
          </a:xfrm>
        </p:spPr>
        <p:txBody>
          <a:bodyPr/>
          <a:lstStyle/>
          <a:p>
            <a:r>
              <a:rPr lang="en-US" dirty="0" smtClean="0"/>
              <a:t>Structured type at view level</a:t>
            </a:r>
          </a:p>
          <a:p>
            <a:endParaRPr lang="en-US" dirty="0"/>
          </a:p>
          <a:p>
            <a:r>
              <a:rPr lang="en-US" dirty="0" smtClean="0"/>
              <a:t>Each view has local instance of </a:t>
            </a:r>
            <a:r>
              <a:rPr lang="en-US" dirty="0" err="1" smtClean="0"/>
              <a:t>NavigateData</a:t>
            </a:r>
            <a:endParaRPr lang="en-US" dirty="0" smtClean="0"/>
          </a:p>
          <a:p>
            <a:endParaRPr lang="en-US" dirty="0" smtClean="0"/>
          </a:p>
          <a:p>
            <a:r>
              <a:rPr lang="en-US" dirty="0" smtClean="0"/>
              <a:t>Contains state of the view</a:t>
            </a:r>
          </a:p>
          <a:p>
            <a:endParaRPr lang="en-US" dirty="0" smtClean="0"/>
          </a:p>
          <a:p>
            <a:r>
              <a:rPr lang="en-US" dirty="0" smtClean="0"/>
              <a:t>Is a web property</a:t>
            </a:r>
          </a:p>
          <a:p>
            <a:endParaRPr lang="en-US" dirty="0" smtClean="0"/>
          </a:p>
          <a:p>
            <a:r>
              <a:rPr lang="en-US" dirty="0" smtClean="0"/>
              <a:t>Don’t store sensitive data; may be manipulated by client</a:t>
            </a:r>
            <a:endParaRPr lang="en-US" dirty="0"/>
          </a:p>
        </p:txBody>
      </p:sp>
      <p:pic>
        <p:nvPicPr>
          <p:cNvPr id="5" name="Picture 4"/>
          <p:cNvPicPr>
            <a:picLocks noChangeAspect="1"/>
          </p:cNvPicPr>
          <p:nvPr/>
        </p:nvPicPr>
        <p:blipFill>
          <a:blip r:embed="rId2"/>
          <a:stretch>
            <a:fillRect/>
          </a:stretch>
        </p:blipFill>
        <p:spPr>
          <a:xfrm>
            <a:off x="9515475" y="1470991"/>
            <a:ext cx="2066925" cy="4721920"/>
          </a:xfrm>
          <a:prstGeom prst="rect">
            <a:avLst/>
          </a:prstGeom>
          <a:ln>
            <a:noFill/>
          </a:ln>
          <a:effectLst>
            <a:outerShdw blurRad="292100" dist="139700" dir="2700000" algn="tl" rotWithShape="0">
              <a:srgbClr val="333333">
                <a:alpha val="65000"/>
              </a:srgbClr>
            </a:outerShdw>
          </a:effectLst>
        </p:spPr>
      </p:pic>
      <p:pic>
        <p:nvPicPr>
          <p:cNvPr id="1028" name="Picture 4" descr="http://images.clipartpanda.com/cube-clipart-1300839508_Vector_Clipar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72669" y="2557361"/>
            <a:ext cx="324240" cy="31415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http://images.clipartpanda.com/cube-clipart-1300839508_Vector_Clipar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83822" y="3581514"/>
            <a:ext cx="324240" cy="31415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http://images.clipartpanda.com/cube-clipart-1300839508_Vector_Clipar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72669" y="4573059"/>
            <a:ext cx="324240" cy="314153"/>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http://images.clipartpanda.com/cube-clipart-1300839508_Vector_Clipar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72669" y="5597212"/>
            <a:ext cx="324240" cy="314153"/>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http://images.clipartpanda.com/cube-clipart-1300839508_Vector_Clipart.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95830" y="223180"/>
            <a:ext cx="573282" cy="5554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86833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smtClean="0"/>
              <a:t>Navigation Drilldown Model</a:t>
            </a:r>
            <a:endParaRPr lang="en-US" noProof="0" dirty="0"/>
          </a:p>
        </p:txBody>
      </p:sp>
      <p:sp>
        <p:nvSpPr>
          <p:cNvPr id="3" name="Content Placeholder 2"/>
          <p:cNvSpPr>
            <a:spLocks noGrp="1"/>
          </p:cNvSpPr>
          <p:nvPr>
            <p:ph idx="1"/>
          </p:nvPr>
        </p:nvSpPr>
        <p:spPr>
          <a:xfrm>
            <a:off x="568960" y="1470991"/>
            <a:ext cx="4985679" cy="4919870"/>
          </a:xfrm>
        </p:spPr>
        <p:txBody>
          <a:bodyPr>
            <a:normAutofit/>
          </a:bodyPr>
          <a:lstStyle/>
          <a:p>
            <a:r>
              <a:rPr lang="en-US" noProof="0" dirty="0" smtClean="0"/>
              <a:t>Drilldown Model</a:t>
            </a:r>
          </a:p>
          <a:p>
            <a:r>
              <a:rPr lang="en-US" noProof="0" dirty="0" smtClean="0"/>
              <a:t>Follows a Path</a:t>
            </a:r>
          </a:p>
          <a:p>
            <a:r>
              <a:rPr lang="en-US" noProof="0" dirty="0" smtClean="0"/>
              <a:t>Get off the beaten Path?</a:t>
            </a:r>
          </a:p>
          <a:p>
            <a:r>
              <a:rPr lang="en-US" noProof="0" dirty="0" smtClean="0"/>
              <a:t>URL seeding</a:t>
            </a:r>
          </a:p>
          <a:p>
            <a:pPr lvl="1"/>
            <a:r>
              <a:rPr lang="en-US" noProof="0" dirty="0" smtClean="0"/>
              <a:t>Load a page that his pre-loaded with data</a:t>
            </a:r>
            <a:endParaRPr lang="en-US" noProof="0" dirty="0"/>
          </a:p>
        </p:txBody>
      </p:sp>
      <p:sp>
        <p:nvSpPr>
          <p:cNvPr id="4" name="AutoShape 2" descr="identity theft protecti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6" descr="https://cfa9b84310c8b8509588-01b652123bd1bb075fd1894c2a2319b7.ssl.cf1.rackcdn.com/Blog/8%20ways%20to%20safeguard%20identity%20theft.jp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5" name="Picture 4"/>
          <p:cNvPicPr>
            <a:picLocks noChangeAspect="1"/>
          </p:cNvPicPr>
          <p:nvPr/>
        </p:nvPicPr>
        <p:blipFill>
          <a:blip r:embed="rId2"/>
          <a:stretch>
            <a:fillRect/>
          </a:stretch>
        </p:blipFill>
        <p:spPr>
          <a:xfrm>
            <a:off x="5991367" y="1470990"/>
            <a:ext cx="5591033" cy="443259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0217735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NavigateData</a:t>
            </a:r>
            <a:endParaRPr lang="en-US" dirty="0"/>
          </a:p>
        </p:txBody>
      </p:sp>
      <p:sp>
        <p:nvSpPr>
          <p:cNvPr id="3" name="Content Placeholder 2"/>
          <p:cNvSpPr>
            <a:spLocks noGrp="1"/>
          </p:cNvSpPr>
          <p:nvPr>
            <p:ph idx="1"/>
          </p:nvPr>
        </p:nvSpPr>
        <p:spPr/>
        <p:txBody>
          <a:bodyPr>
            <a:normAutofit/>
          </a:bodyPr>
          <a:lstStyle/>
          <a:p>
            <a:pPr marL="0" indent="0">
              <a:buNone/>
            </a:pPr>
            <a:r>
              <a:rPr lang="en-US" sz="1800" dirty="0">
                <a:latin typeface="Consolas" panose="020B0609020204030204" pitchFamily="49" charset="0"/>
              </a:rPr>
              <a:t>Struct </a:t>
            </a:r>
            <a:r>
              <a:rPr lang="en-US" sz="1800" dirty="0" err="1">
                <a:latin typeface="Consolas" panose="020B0609020204030204" pitchFamily="49" charset="0"/>
              </a:rPr>
              <a:t>tWebNavigateData</a:t>
            </a:r>
            <a:endParaRPr lang="en-US" sz="1800" dirty="0">
              <a:latin typeface="Consolas" panose="020B0609020204030204" pitchFamily="49" charset="0"/>
            </a:endParaRPr>
          </a:p>
          <a:p>
            <a:pPr marL="0" indent="0">
              <a:buNone/>
            </a:pPr>
            <a:r>
              <a:rPr lang="en-US" sz="1800" dirty="0">
                <a:latin typeface="Consolas" panose="020B0609020204030204" pitchFamily="49" charset="0"/>
              </a:rPr>
              <a:t>    Integer </a:t>
            </a:r>
            <a:r>
              <a:rPr lang="en-US" sz="1800" dirty="0" err="1" smtClean="0">
                <a:latin typeface="Consolas" panose="020B0609020204030204" pitchFamily="49" charset="0"/>
              </a:rPr>
              <a:t>eNavigateType</a:t>
            </a:r>
            <a:r>
              <a:rPr lang="en-US" sz="1800" dirty="0" smtClean="0">
                <a:latin typeface="Consolas" panose="020B0609020204030204" pitchFamily="49" charset="0"/>
              </a:rPr>
              <a:t> // </a:t>
            </a:r>
            <a:r>
              <a:rPr lang="en-US" sz="1800" dirty="0" err="1" smtClean="0">
                <a:latin typeface="Consolas" panose="020B0609020204030204" pitchFamily="49" charset="0"/>
              </a:rPr>
              <a:t>nfFromMain</a:t>
            </a:r>
            <a:r>
              <a:rPr lang="en-US" sz="1800" dirty="0" smtClean="0">
                <a:latin typeface="Consolas" panose="020B0609020204030204" pitchFamily="49" charset="0"/>
              </a:rPr>
              <a:t>, </a:t>
            </a:r>
            <a:r>
              <a:rPr lang="en-US" sz="1800" dirty="0" err="1" smtClean="0">
                <a:latin typeface="Consolas" panose="020B0609020204030204" pitchFamily="49" charset="0"/>
              </a:rPr>
              <a:t>nfFromChild</a:t>
            </a:r>
            <a:r>
              <a:rPr lang="en-US" sz="1800" dirty="0" smtClean="0">
                <a:latin typeface="Consolas" panose="020B0609020204030204" pitchFamily="49" charset="0"/>
              </a:rPr>
              <a:t>, </a:t>
            </a:r>
            <a:r>
              <a:rPr lang="en-US" sz="1800" dirty="0" err="1" smtClean="0">
                <a:latin typeface="Consolas" panose="020B0609020204030204" pitchFamily="49" charset="0"/>
              </a:rPr>
              <a:t>nfFromParent</a:t>
            </a:r>
            <a:r>
              <a:rPr lang="en-US" sz="1800" dirty="0" smtClean="0">
                <a:latin typeface="Consolas" panose="020B0609020204030204" pitchFamily="49" charset="0"/>
              </a:rPr>
              <a:t>, </a:t>
            </a:r>
            <a:r>
              <a:rPr lang="en-US" sz="1800" dirty="0" err="1" smtClean="0">
                <a:latin typeface="Consolas" panose="020B0609020204030204" pitchFamily="49" charset="0"/>
              </a:rPr>
              <a:t>nfUndefined</a:t>
            </a:r>
            <a:endParaRPr lang="en-US" sz="1800" dirty="0">
              <a:latin typeface="Consolas" panose="020B0609020204030204" pitchFamily="49" charset="0"/>
            </a:endParaRPr>
          </a:p>
          <a:p>
            <a:pPr marL="0" indent="0">
              <a:buNone/>
            </a:pPr>
            <a:r>
              <a:rPr lang="en-US" sz="1800" dirty="0">
                <a:latin typeface="Consolas" panose="020B0609020204030204" pitchFamily="49" charset="0"/>
              </a:rPr>
              <a:t>    Integer </a:t>
            </a:r>
            <a:r>
              <a:rPr lang="en-US" sz="1800" dirty="0" err="1" smtClean="0">
                <a:latin typeface="Consolas" panose="020B0609020204030204" pitchFamily="49" charset="0"/>
              </a:rPr>
              <a:t>iTable</a:t>
            </a:r>
            <a:r>
              <a:rPr lang="en-US" sz="1800" dirty="0" smtClean="0">
                <a:latin typeface="Consolas" panose="020B0609020204030204" pitchFamily="49" charset="0"/>
              </a:rPr>
              <a:t> // Table number of the invoking object</a:t>
            </a:r>
            <a:endParaRPr lang="en-US" sz="1800" dirty="0">
              <a:latin typeface="Consolas" panose="020B0609020204030204" pitchFamily="49" charset="0"/>
            </a:endParaRPr>
          </a:p>
          <a:p>
            <a:pPr marL="0" indent="0">
              <a:buNone/>
            </a:pPr>
            <a:r>
              <a:rPr lang="en-US" sz="1800" dirty="0">
                <a:latin typeface="Consolas" panose="020B0609020204030204" pitchFamily="49" charset="0"/>
              </a:rPr>
              <a:t>    Integer </a:t>
            </a:r>
            <a:r>
              <a:rPr lang="en-US" sz="1800" dirty="0" err="1" smtClean="0">
                <a:latin typeface="Consolas" panose="020B0609020204030204" pitchFamily="49" charset="0"/>
              </a:rPr>
              <a:t>iColumn</a:t>
            </a:r>
            <a:r>
              <a:rPr lang="en-US" sz="1800" dirty="0" smtClean="0">
                <a:latin typeface="Consolas" panose="020B0609020204030204" pitchFamily="49" charset="0"/>
              </a:rPr>
              <a:t> // Column number of the invoking object</a:t>
            </a:r>
            <a:endParaRPr lang="en-US" sz="1800" dirty="0">
              <a:latin typeface="Consolas" panose="020B0609020204030204" pitchFamily="49" charset="0"/>
            </a:endParaRPr>
          </a:p>
          <a:p>
            <a:pPr marL="0" indent="0">
              <a:buNone/>
            </a:pPr>
            <a:r>
              <a:rPr lang="en-US" sz="1800" dirty="0">
                <a:latin typeface="Consolas" panose="020B0609020204030204" pitchFamily="49" charset="0"/>
              </a:rPr>
              <a:t>    String </a:t>
            </a:r>
            <a:r>
              <a:rPr lang="en-US" sz="1800" dirty="0" err="1" smtClean="0">
                <a:latin typeface="Consolas" panose="020B0609020204030204" pitchFamily="49" charset="0"/>
              </a:rPr>
              <a:t>sRowID</a:t>
            </a:r>
            <a:r>
              <a:rPr lang="en-US" sz="1800" dirty="0" smtClean="0">
                <a:latin typeface="Consolas" panose="020B0609020204030204" pitchFamily="49" charset="0"/>
              </a:rPr>
              <a:t> // Forward: current row id; Back: selected row id</a:t>
            </a:r>
            <a:endParaRPr lang="en-US" sz="1800" dirty="0">
              <a:latin typeface="Consolas" panose="020B0609020204030204" pitchFamily="49" charset="0"/>
            </a:endParaRPr>
          </a:p>
          <a:p>
            <a:pPr marL="0" indent="0">
              <a:buNone/>
            </a:pPr>
            <a:r>
              <a:rPr lang="en-US" sz="1800" dirty="0">
                <a:latin typeface="Consolas" panose="020B0609020204030204" pitchFamily="49" charset="0"/>
              </a:rPr>
              <a:t>    Boolean </a:t>
            </a:r>
            <a:r>
              <a:rPr lang="en-US" sz="1800" dirty="0" err="1" smtClean="0">
                <a:latin typeface="Consolas" panose="020B0609020204030204" pitchFamily="49" charset="0"/>
              </a:rPr>
              <a:t>bNewRecord</a:t>
            </a:r>
            <a:r>
              <a:rPr lang="en-US" sz="1800" dirty="0" smtClean="0">
                <a:latin typeface="Consolas" panose="020B0609020204030204" pitchFamily="49" charset="0"/>
              </a:rPr>
              <a:t> // Start view in ‘new’ state</a:t>
            </a:r>
            <a:endParaRPr lang="en-US" sz="1800" dirty="0">
              <a:latin typeface="Consolas" panose="020B0609020204030204" pitchFamily="49" charset="0"/>
            </a:endParaRPr>
          </a:p>
          <a:p>
            <a:pPr marL="0" indent="0">
              <a:buNone/>
            </a:pPr>
            <a:r>
              <a:rPr lang="en-US" sz="1800" dirty="0">
                <a:latin typeface="Consolas" panose="020B0609020204030204" pitchFamily="49" charset="0"/>
              </a:rPr>
              <a:t>    Boolean </a:t>
            </a:r>
            <a:r>
              <a:rPr lang="en-US" sz="1800" dirty="0" err="1" smtClean="0">
                <a:latin typeface="Consolas" panose="020B0609020204030204" pitchFamily="49" charset="0"/>
              </a:rPr>
              <a:t>bReadOnly</a:t>
            </a:r>
            <a:r>
              <a:rPr lang="en-US" sz="1800" dirty="0" smtClean="0">
                <a:latin typeface="Consolas" panose="020B0609020204030204" pitchFamily="49" charset="0"/>
              </a:rPr>
              <a:t> // Start view in </a:t>
            </a:r>
            <a:r>
              <a:rPr lang="en-US" sz="1800" dirty="0" err="1" smtClean="0">
                <a:latin typeface="Consolas" panose="020B0609020204030204" pitchFamily="49" charset="0"/>
              </a:rPr>
              <a:t>readonly</a:t>
            </a:r>
            <a:r>
              <a:rPr lang="en-US" sz="1800" dirty="0" smtClean="0">
                <a:latin typeface="Consolas" panose="020B0609020204030204" pitchFamily="49" charset="0"/>
              </a:rPr>
              <a:t> state</a:t>
            </a:r>
            <a:endParaRPr lang="en-US" sz="1800" dirty="0">
              <a:latin typeface="Consolas" panose="020B0609020204030204" pitchFamily="49" charset="0"/>
            </a:endParaRPr>
          </a:p>
          <a:p>
            <a:pPr marL="0" indent="0">
              <a:buNone/>
            </a:pPr>
            <a:r>
              <a:rPr lang="en-US" sz="1800" dirty="0">
                <a:latin typeface="Consolas" panose="020B0609020204030204" pitchFamily="49" charset="0"/>
              </a:rPr>
              <a:t>    Boolean </a:t>
            </a:r>
            <a:r>
              <a:rPr lang="en-US" sz="1800" dirty="0" err="1" smtClean="0">
                <a:latin typeface="Consolas" panose="020B0609020204030204" pitchFamily="49" charset="0"/>
              </a:rPr>
              <a:t>bSaveBeforeNavigate</a:t>
            </a:r>
            <a:r>
              <a:rPr lang="en-US" sz="1800" dirty="0" smtClean="0">
                <a:latin typeface="Consolas" panose="020B0609020204030204" pitchFamily="49" charset="0"/>
              </a:rPr>
              <a:t> // A save is required before navigating from view</a:t>
            </a:r>
            <a:endParaRPr lang="en-US" sz="1800" dirty="0">
              <a:latin typeface="Consolas" panose="020B0609020204030204" pitchFamily="49" charset="0"/>
            </a:endParaRPr>
          </a:p>
          <a:p>
            <a:pPr marL="0" indent="0">
              <a:buNone/>
            </a:pPr>
            <a:r>
              <a:rPr lang="en-US" sz="1800" dirty="0">
                <a:latin typeface="Consolas" panose="020B0609020204030204" pitchFamily="49" charset="0"/>
              </a:rPr>
              <a:t>    </a:t>
            </a:r>
            <a:r>
              <a:rPr lang="en-US" sz="1800" dirty="0" err="1">
                <a:latin typeface="Consolas" panose="020B0609020204030204" pitchFamily="49" charset="0"/>
              </a:rPr>
              <a:t>tNameValuePair</a:t>
            </a:r>
            <a:r>
              <a:rPr lang="en-US" sz="1800" dirty="0">
                <a:latin typeface="Consolas" panose="020B0609020204030204" pitchFamily="49" charset="0"/>
              </a:rPr>
              <a:t>[] </a:t>
            </a:r>
            <a:r>
              <a:rPr lang="en-US" sz="1800" dirty="0" err="1" smtClean="0">
                <a:latin typeface="Consolas" panose="020B0609020204030204" pitchFamily="49" charset="0"/>
              </a:rPr>
              <a:t>NamedValues</a:t>
            </a:r>
            <a:r>
              <a:rPr lang="en-US" sz="1800" dirty="0" smtClean="0">
                <a:latin typeface="Consolas" panose="020B0609020204030204" pitchFamily="49" charset="0"/>
              </a:rPr>
              <a:t> // Your domain for custom data...</a:t>
            </a:r>
            <a:endParaRPr lang="en-US" sz="1800" dirty="0">
              <a:latin typeface="Consolas" panose="020B0609020204030204" pitchFamily="49" charset="0"/>
            </a:endParaRPr>
          </a:p>
          <a:p>
            <a:pPr marL="0" indent="0">
              <a:buNone/>
            </a:pPr>
            <a:r>
              <a:rPr lang="en-US" sz="1800" dirty="0" err="1" smtClean="0">
                <a:latin typeface="Consolas" panose="020B0609020204030204" pitchFamily="49" charset="0"/>
              </a:rPr>
              <a:t>End_Struct</a:t>
            </a:r>
            <a:endParaRPr lang="en-US" sz="1800" dirty="0" smtClean="0">
              <a:latin typeface="Consolas" panose="020B0609020204030204" pitchFamily="49" charset="0"/>
            </a:endParaRPr>
          </a:p>
        </p:txBody>
      </p:sp>
      <p:pic>
        <p:nvPicPr>
          <p:cNvPr id="4" name="Picture 4" descr="http://images.clipartpanda.com/cube-clipart-1300839508_Vector_Clipart.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95830" y="223180"/>
            <a:ext cx="573282" cy="5554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97314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Working with </a:t>
            </a:r>
            <a:r>
              <a:rPr lang="en-US" dirty="0" err="1" smtClean="0"/>
              <a:t>NavigateData</a:t>
            </a:r>
            <a:endParaRPr lang="en-US" dirty="0"/>
          </a:p>
        </p:txBody>
      </p:sp>
      <p:sp>
        <p:nvSpPr>
          <p:cNvPr id="3" name="Content Placeholder 2"/>
          <p:cNvSpPr>
            <a:spLocks noGrp="1"/>
          </p:cNvSpPr>
          <p:nvPr>
            <p:ph idx="1"/>
          </p:nvPr>
        </p:nvSpPr>
        <p:spPr/>
        <p:txBody>
          <a:bodyPr/>
          <a:lstStyle/>
          <a:p>
            <a:r>
              <a:rPr lang="en-US" dirty="0" smtClean="0"/>
              <a:t>Get</a:t>
            </a:r>
            <a:r>
              <a:rPr lang="en-US" baseline="0" dirty="0" smtClean="0"/>
              <a:t> local copy using </a:t>
            </a:r>
            <a:r>
              <a:rPr lang="en-US" baseline="0" dirty="0" err="1" smtClean="0"/>
              <a:t>GetNavigateData</a:t>
            </a:r>
            <a:endParaRPr lang="en-US" baseline="0" dirty="0" smtClean="0"/>
          </a:p>
          <a:p>
            <a:r>
              <a:rPr lang="en-US" dirty="0" smtClean="0"/>
              <a:t>Store using </a:t>
            </a:r>
            <a:r>
              <a:rPr lang="en-US" dirty="0" err="1" smtClean="0"/>
              <a:t>SetNavigateData</a:t>
            </a:r>
            <a:endParaRPr lang="en-US" dirty="0" smtClean="0"/>
          </a:p>
          <a:p>
            <a:r>
              <a:rPr lang="en-US" dirty="0" smtClean="0"/>
              <a:t>Bypasses </a:t>
            </a:r>
            <a:r>
              <a:rPr lang="en-US" dirty="0" err="1" smtClean="0"/>
              <a:t>WebGet</a:t>
            </a:r>
            <a:r>
              <a:rPr lang="en-US" dirty="0" smtClean="0"/>
              <a:t>/Set limitations: Accessible from any child object of view</a:t>
            </a:r>
          </a:p>
          <a:p>
            <a:r>
              <a:rPr lang="en-US" dirty="0" smtClean="0"/>
              <a:t>Helper functions for managing </a:t>
            </a:r>
            <a:r>
              <a:rPr lang="en-US" dirty="0" err="1" smtClean="0"/>
              <a:t>NamedValues</a:t>
            </a:r>
            <a:r>
              <a:rPr lang="en-US" dirty="0" smtClean="0"/>
              <a:t> array:</a:t>
            </a:r>
          </a:p>
          <a:p>
            <a:pPr lvl="1"/>
            <a:r>
              <a:rPr lang="en-US" dirty="0" err="1" smtClean="0"/>
              <a:t>NamedValueAdd</a:t>
            </a:r>
            <a:endParaRPr lang="en-US" dirty="0" smtClean="0"/>
          </a:p>
          <a:p>
            <a:pPr lvl="1"/>
            <a:r>
              <a:rPr lang="en-US" dirty="0" err="1" smtClean="0"/>
              <a:t>NamedValueGet</a:t>
            </a:r>
            <a:endParaRPr lang="en-US" dirty="0" smtClean="0"/>
          </a:p>
          <a:p>
            <a:pPr lvl="1"/>
            <a:r>
              <a:rPr lang="en-US" dirty="0" err="1" smtClean="0"/>
              <a:t>NamedValueRemove</a:t>
            </a:r>
            <a:endParaRPr lang="en-US" dirty="0" smtClean="0"/>
          </a:p>
          <a:p>
            <a:pPr lvl="1"/>
            <a:r>
              <a:rPr lang="en-US" dirty="0" err="1" smtClean="0"/>
              <a:t>NamedValueIndex</a:t>
            </a:r>
            <a:endParaRPr lang="en-US" dirty="0" smtClean="0"/>
          </a:p>
        </p:txBody>
      </p:sp>
    </p:spTree>
    <p:extLst>
      <p:ext uri="{BB962C8B-B14F-4D97-AF65-F5344CB8AC3E}">
        <p14:creationId xmlns:p14="http://schemas.microsoft.com/office/powerpoint/2010/main" val="230730102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NamedValueAdd</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Function </a:t>
            </a:r>
            <a:r>
              <a:rPr lang="en-US" dirty="0" err="1" smtClean="0"/>
              <a:t>NamedValueAdd</a:t>
            </a:r>
            <a:r>
              <a:rPr lang="en-US" dirty="0" smtClean="0"/>
              <a:t> </a:t>
            </a:r>
            <a:r>
              <a:rPr lang="en-US" dirty="0" err="1" smtClean="0"/>
              <a:t>NamedValues</a:t>
            </a:r>
            <a:r>
              <a:rPr lang="en-US" dirty="0" smtClean="0"/>
              <a:t> </a:t>
            </a:r>
            <a:r>
              <a:rPr lang="en-US" dirty="0" err="1" smtClean="0"/>
              <a:t>sName</a:t>
            </a:r>
            <a:r>
              <a:rPr lang="en-US" dirty="0" smtClean="0"/>
              <a:t> </a:t>
            </a:r>
            <a:r>
              <a:rPr lang="en-US" dirty="0" err="1" smtClean="0"/>
              <a:t>sValue</a:t>
            </a:r>
            <a:r>
              <a:rPr lang="en-US" dirty="0" smtClean="0"/>
              <a:t> returns </a:t>
            </a:r>
            <a:r>
              <a:rPr lang="en-US" dirty="0" err="1" smtClean="0"/>
              <a:t>NamedValues</a:t>
            </a:r>
            <a:endParaRPr lang="en-US" dirty="0" smtClean="0"/>
          </a:p>
          <a:p>
            <a:pPr marL="0" indent="0">
              <a:buNone/>
            </a:pPr>
            <a:endParaRPr lang="en-US" dirty="0" smtClean="0"/>
          </a:p>
          <a:p>
            <a:pPr marL="0" indent="0">
              <a:buNone/>
            </a:pPr>
            <a:r>
              <a:rPr lang="en-US" dirty="0" smtClean="0"/>
              <a:t>Adds or updates a Name/Value pair to the </a:t>
            </a:r>
            <a:r>
              <a:rPr lang="en-US" dirty="0" err="1" smtClean="0"/>
              <a:t>NamedValues</a:t>
            </a:r>
            <a:r>
              <a:rPr lang="en-US" dirty="0" smtClean="0"/>
              <a:t> array</a:t>
            </a:r>
          </a:p>
          <a:p>
            <a:pPr marL="0" indent="0">
              <a:buNone/>
            </a:pPr>
            <a:endParaRPr lang="en-US" dirty="0"/>
          </a:p>
          <a:p>
            <a:r>
              <a:rPr lang="en-US" dirty="0" err="1" smtClean="0"/>
              <a:t>NamesValues</a:t>
            </a:r>
            <a:r>
              <a:rPr lang="en-US" dirty="0" smtClean="0"/>
              <a:t>			Array holding </a:t>
            </a:r>
            <a:r>
              <a:rPr lang="en-US" dirty="0" err="1" smtClean="0"/>
              <a:t>NamedValues</a:t>
            </a:r>
            <a:endParaRPr lang="en-US" dirty="0" smtClean="0"/>
          </a:p>
          <a:p>
            <a:r>
              <a:rPr lang="en-US" dirty="0" err="1" smtClean="0"/>
              <a:t>sName</a:t>
            </a:r>
            <a:r>
              <a:rPr lang="en-US" dirty="0" smtClean="0"/>
              <a:t>				Name to add; the name is case in-sensitive</a:t>
            </a:r>
          </a:p>
          <a:p>
            <a:r>
              <a:rPr lang="en-US" dirty="0" err="1" smtClean="0"/>
              <a:t>sValue</a:t>
            </a:r>
            <a:r>
              <a:rPr lang="en-US" dirty="0" smtClean="0"/>
              <a:t>				Value to add</a:t>
            </a:r>
          </a:p>
          <a:p>
            <a:r>
              <a:rPr lang="en-US" dirty="0" smtClean="0"/>
              <a:t>Returns				Updated </a:t>
            </a:r>
            <a:r>
              <a:rPr lang="en-US" dirty="0" err="1" smtClean="0"/>
              <a:t>NamedValues</a:t>
            </a:r>
            <a:r>
              <a:rPr lang="en-US" dirty="0" smtClean="0"/>
              <a:t> array</a:t>
            </a:r>
            <a:endParaRPr lang="en-US" dirty="0"/>
          </a:p>
        </p:txBody>
      </p:sp>
    </p:spTree>
    <p:extLst>
      <p:ext uri="{BB962C8B-B14F-4D97-AF65-F5344CB8AC3E}">
        <p14:creationId xmlns:p14="http://schemas.microsoft.com/office/powerpoint/2010/main" val="71817140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NamedValueGet</a:t>
            </a:r>
            <a:endParaRPr lang="en-US" dirty="0"/>
          </a:p>
        </p:txBody>
      </p:sp>
      <p:sp>
        <p:nvSpPr>
          <p:cNvPr id="3" name="Content Placeholder 2"/>
          <p:cNvSpPr>
            <a:spLocks noGrp="1"/>
          </p:cNvSpPr>
          <p:nvPr>
            <p:ph idx="1"/>
          </p:nvPr>
        </p:nvSpPr>
        <p:spPr/>
        <p:txBody>
          <a:bodyPr/>
          <a:lstStyle/>
          <a:p>
            <a:pPr marL="0" indent="0">
              <a:buNone/>
            </a:pPr>
            <a:r>
              <a:rPr lang="en-US" dirty="0"/>
              <a:t>Function </a:t>
            </a:r>
            <a:r>
              <a:rPr lang="en-US" dirty="0" err="1" smtClean="0"/>
              <a:t>NamedValueGet</a:t>
            </a:r>
            <a:r>
              <a:rPr lang="en-US" dirty="0" smtClean="0"/>
              <a:t> </a:t>
            </a:r>
            <a:r>
              <a:rPr lang="en-US" dirty="0" err="1"/>
              <a:t>NamedValues</a:t>
            </a:r>
            <a:r>
              <a:rPr lang="en-US" dirty="0"/>
              <a:t> </a:t>
            </a:r>
            <a:r>
              <a:rPr lang="en-US" dirty="0" err="1"/>
              <a:t>sName</a:t>
            </a:r>
            <a:r>
              <a:rPr lang="en-US" dirty="0"/>
              <a:t> </a:t>
            </a:r>
            <a:r>
              <a:rPr lang="en-US" dirty="0" smtClean="0"/>
              <a:t>returns </a:t>
            </a:r>
            <a:r>
              <a:rPr lang="en-US" dirty="0" err="1" smtClean="0"/>
              <a:t>sValue</a:t>
            </a:r>
            <a:endParaRPr lang="en-US" dirty="0"/>
          </a:p>
          <a:p>
            <a:pPr marL="0" indent="0">
              <a:buNone/>
            </a:pPr>
            <a:endParaRPr lang="en-US" dirty="0" smtClean="0"/>
          </a:p>
          <a:p>
            <a:pPr marL="0" indent="0">
              <a:buNone/>
            </a:pPr>
            <a:r>
              <a:rPr lang="en-US" dirty="0" smtClean="0"/>
              <a:t>Gets stored value of </a:t>
            </a:r>
            <a:r>
              <a:rPr lang="en-US" dirty="0" err="1" smtClean="0"/>
              <a:t>NamedValues</a:t>
            </a:r>
            <a:r>
              <a:rPr lang="en-US" dirty="0" smtClean="0"/>
              <a:t> array by Name</a:t>
            </a:r>
            <a:endParaRPr lang="en-US" dirty="0"/>
          </a:p>
          <a:p>
            <a:endParaRPr lang="en-US" dirty="0"/>
          </a:p>
          <a:p>
            <a:r>
              <a:rPr lang="en-US" dirty="0" err="1" smtClean="0"/>
              <a:t>NamesValues</a:t>
            </a:r>
            <a:r>
              <a:rPr lang="en-US" dirty="0" smtClean="0"/>
              <a:t>			Array </a:t>
            </a:r>
            <a:r>
              <a:rPr lang="en-US" dirty="0"/>
              <a:t>holding </a:t>
            </a:r>
            <a:r>
              <a:rPr lang="en-US" dirty="0" err="1"/>
              <a:t>NamedValues</a:t>
            </a:r>
            <a:endParaRPr lang="en-US" dirty="0"/>
          </a:p>
          <a:p>
            <a:r>
              <a:rPr lang="en-US" dirty="0" err="1" smtClean="0"/>
              <a:t>sName</a:t>
            </a:r>
            <a:r>
              <a:rPr lang="en-US" dirty="0" smtClean="0"/>
              <a:t>				Name </a:t>
            </a:r>
            <a:r>
              <a:rPr lang="en-US" dirty="0"/>
              <a:t>to </a:t>
            </a:r>
            <a:r>
              <a:rPr lang="en-US" dirty="0" smtClean="0"/>
              <a:t>of the Name/Value pair to get</a:t>
            </a:r>
          </a:p>
          <a:p>
            <a:r>
              <a:rPr lang="en-US" dirty="0" err="1" smtClean="0"/>
              <a:t>sValue</a:t>
            </a:r>
            <a:r>
              <a:rPr lang="en-US" dirty="0" smtClean="0"/>
              <a:t>				Stored value; empty if Name is not found</a:t>
            </a:r>
            <a:endParaRPr lang="en-US" dirty="0"/>
          </a:p>
        </p:txBody>
      </p:sp>
    </p:spTree>
    <p:extLst>
      <p:ext uri="{BB962C8B-B14F-4D97-AF65-F5344CB8AC3E}">
        <p14:creationId xmlns:p14="http://schemas.microsoft.com/office/powerpoint/2010/main" val="211314765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NamedValueIndex</a:t>
            </a:r>
            <a:endParaRPr lang="en-US" dirty="0"/>
          </a:p>
        </p:txBody>
      </p:sp>
      <p:sp>
        <p:nvSpPr>
          <p:cNvPr id="3" name="Content Placeholder 2"/>
          <p:cNvSpPr>
            <a:spLocks noGrp="1"/>
          </p:cNvSpPr>
          <p:nvPr>
            <p:ph idx="1"/>
          </p:nvPr>
        </p:nvSpPr>
        <p:spPr/>
        <p:txBody>
          <a:bodyPr/>
          <a:lstStyle/>
          <a:p>
            <a:pPr marL="0" indent="0">
              <a:buNone/>
            </a:pPr>
            <a:r>
              <a:rPr lang="en-US" dirty="0"/>
              <a:t>Function </a:t>
            </a:r>
            <a:r>
              <a:rPr lang="en-US" dirty="0" err="1" smtClean="0"/>
              <a:t>NamedValueIndex</a:t>
            </a:r>
            <a:r>
              <a:rPr lang="en-US" dirty="0" smtClean="0"/>
              <a:t> </a:t>
            </a:r>
            <a:r>
              <a:rPr lang="en-US" dirty="0" err="1"/>
              <a:t>NamedValues</a:t>
            </a:r>
            <a:r>
              <a:rPr lang="en-US" dirty="0"/>
              <a:t> </a:t>
            </a:r>
            <a:r>
              <a:rPr lang="en-US" dirty="0" err="1"/>
              <a:t>sName</a:t>
            </a:r>
            <a:r>
              <a:rPr lang="en-US" dirty="0"/>
              <a:t> </a:t>
            </a:r>
            <a:r>
              <a:rPr lang="en-US" dirty="0" smtClean="0"/>
              <a:t>returns</a:t>
            </a:r>
            <a:r>
              <a:rPr lang="en-US" baseline="0" dirty="0" smtClean="0"/>
              <a:t> </a:t>
            </a:r>
            <a:r>
              <a:rPr lang="en-US" baseline="0" dirty="0" err="1" smtClean="0"/>
              <a:t>iIndex</a:t>
            </a:r>
            <a:endParaRPr lang="en-US" dirty="0"/>
          </a:p>
          <a:p>
            <a:pPr marL="0" indent="0">
              <a:buNone/>
            </a:pPr>
            <a:endParaRPr lang="en-US" dirty="0" smtClean="0"/>
          </a:p>
          <a:p>
            <a:pPr marL="0" indent="0">
              <a:buNone/>
            </a:pPr>
            <a:r>
              <a:rPr lang="en-US" dirty="0" smtClean="0"/>
              <a:t>Gets index of </a:t>
            </a:r>
            <a:r>
              <a:rPr lang="en-US" dirty="0" err="1" smtClean="0"/>
              <a:t>NamedValues</a:t>
            </a:r>
            <a:r>
              <a:rPr lang="en-US" dirty="0" smtClean="0"/>
              <a:t> array by Name</a:t>
            </a:r>
            <a:endParaRPr lang="en-US" dirty="0"/>
          </a:p>
          <a:p>
            <a:endParaRPr lang="en-US" dirty="0"/>
          </a:p>
          <a:p>
            <a:r>
              <a:rPr lang="en-US" dirty="0" err="1" smtClean="0"/>
              <a:t>NamesValues</a:t>
            </a:r>
            <a:r>
              <a:rPr lang="en-US" dirty="0" smtClean="0"/>
              <a:t>			Array </a:t>
            </a:r>
            <a:r>
              <a:rPr lang="en-US" dirty="0"/>
              <a:t>holding </a:t>
            </a:r>
            <a:r>
              <a:rPr lang="en-US" dirty="0" err="1"/>
              <a:t>NamedValues</a:t>
            </a:r>
            <a:endParaRPr lang="en-US" dirty="0"/>
          </a:p>
          <a:p>
            <a:r>
              <a:rPr lang="en-US" dirty="0" err="1" smtClean="0"/>
              <a:t>sName</a:t>
            </a:r>
            <a:r>
              <a:rPr lang="en-US" dirty="0" smtClean="0"/>
              <a:t>				Name </a:t>
            </a:r>
            <a:r>
              <a:rPr lang="en-US" dirty="0"/>
              <a:t>to </a:t>
            </a:r>
            <a:r>
              <a:rPr lang="en-US" dirty="0" smtClean="0"/>
              <a:t>of the Name/Value pair to get</a:t>
            </a:r>
          </a:p>
          <a:p>
            <a:r>
              <a:rPr lang="en-US" dirty="0" err="1" smtClean="0"/>
              <a:t>iIndex</a:t>
            </a:r>
            <a:r>
              <a:rPr lang="en-US" dirty="0" smtClean="0"/>
              <a:t>				Index value of Name</a:t>
            </a:r>
            <a:r>
              <a:rPr lang="en-US" baseline="0" dirty="0" smtClean="0"/>
              <a:t> in </a:t>
            </a:r>
            <a:r>
              <a:rPr lang="en-US" baseline="0" dirty="0" err="1" smtClean="0"/>
              <a:t>NamedValues</a:t>
            </a:r>
            <a:r>
              <a:rPr lang="en-US" baseline="0" dirty="0" smtClean="0"/>
              <a:t> array</a:t>
            </a:r>
          </a:p>
          <a:p>
            <a:pPr marL="914400" lvl="2" indent="0">
              <a:buNone/>
            </a:pPr>
            <a:r>
              <a:rPr lang="en-US" baseline="0" dirty="0" smtClean="0"/>
              <a:t>				-1 when not found</a:t>
            </a:r>
            <a:endParaRPr lang="en-US" dirty="0"/>
          </a:p>
        </p:txBody>
      </p:sp>
    </p:spTree>
    <p:extLst>
      <p:ext uri="{BB962C8B-B14F-4D97-AF65-F5344CB8AC3E}">
        <p14:creationId xmlns:p14="http://schemas.microsoft.com/office/powerpoint/2010/main" val="36049454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NamedValueRemove</a:t>
            </a:r>
            <a:endParaRPr lang="en-US" dirty="0"/>
          </a:p>
        </p:txBody>
      </p:sp>
      <p:sp>
        <p:nvSpPr>
          <p:cNvPr id="3" name="Content Placeholder 2"/>
          <p:cNvSpPr>
            <a:spLocks noGrp="1"/>
          </p:cNvSpPr>
          <p:nvPr>
            <p:ph idx="1"/>
          </p:nvPr>
        </p:nvSpPr>
        <p:spPr/>
        <p:txBody>
          <a:bodyPr/>
          <a:lstStyle/>
          <a:p>
            <a:pPr marL="0" indent="0">
              <a:buNone/>
            </a:pPr>
            <a:r>
              <a:rPr lang="en-US" dirty="0" smtClean="0"/>
              <a:t>Function </a:t>
            </a:r>
            <a:r>
              <a:rPr lang="en-US" dirty="0" err="1" smtClean="0"/>
              <a:t>NamedValueRemove</a:t>
            </a:r>
            <a:r>
              <a:rPr lang="en-US" dirty="0" smtClean="0"/>
              <a:t> </a:t>
            </a:r>
            <a:r>
              <a:rPr lang="en-US" dirty="0" err="1"/>
              <a:t>NamedValues</a:t>
            </a:r>
            <a:r>
              <a:rPr lang="en-US" dirty="0"/>
              <a:t> </a:t>
            </a:r>
            <a:r>
              <a:rPr lang="en-US" dirty="0" err="1"/>
              <a:t>sName</a:t>
            </a:r>
            <a:r>
              <a:rPr lang="en-US" dirty="0"/>
              <a:t> </a:t>
            </a:r>
            <a:r>
              <a:rPr lang="en-US" dirty="0" smtClean="0"/>
              <a:t>returns </a:t>
            </a:r>
            <a:r>
              <a:rPr lang="en-US" dirty="0" err="1" smtClean="0"/>
              <a:t>NamedValues</a:t>
            </a:r>
            <a:endParaRPr lang="en-US" dirty="0"/>
          </a:p>
          <a:p>
            <a:pPr marL="0" indent="0">
              <a:buNone/>
            </a:pPr>
            <a:endParaRPr lang="en-US" dirty="0" smtClean="0"/>
          </a:p>
          <a:p>
            <a:pPr marL="0" indent="0">
              <a:buNone/>
            </a:pPr>
            <a:r>
              <a:rPr lang="en-US" dirty="0" smtClean="0"/>
              <a:t>Removes stored value of </a:t>
            </a:r>
            <a:r>
              <a:rPr lang="en-US" dirty="0" err="1" smtClean="0"/>
              <a:t>NamedValues</a:t>
            </a:r>
            <a:r>
              <a:rPr lang="en-US" dirty="0" smtClean="0"/>
              <a:t> array by Name</a:t>
            </a:r>
            <a:endParaRPr lang="en-US" dirty="0"/>
          </a:p>
          <a:p>
            <a:pPr marL="0" indent="0">
              <a:buNone/>
            </a:pPr>
            <a:endParaRPr lang="en-US" dirty="0"/>
          </a:p>
          <a:p>
            <a:r>
              <a:rPr lang="en-US" dirty="0" err="1" smtClean="0"/>
              <a:t>NamesValues</a:t>
            </a:r>
            <a:r>
              <a:rPr lang="en-US" dirty="0" smtClean="0"/>
              <a:t>			Array </a:t>
            </a:r>
            <a:r>
              <a:rPr lang="en-US" dirty="0"/>
              <a:t>holding </a:t>
            </a:r>
            <a:r>
              <a:rPr lang="en-US" dirty="0" err="1"/>
              <a:t>NamedValues</a:t>
            </a:r>
            <a:endParaRPr lang="en-US" dirty="0"/>
          </a:p>
          <a:p>
            <a:r>
              <a:rPr lang="en-US" dirty="0" err="1" smtClean="0"/>
              <a:t>sName</a:t>
            </a:r>
            <a:r>
              <a:rPr lang="en-US" dirty="0" smtClean="0"/>
              <a:t>				Name </a:t>
            </a:r>
            <a:r>
              <a:rPr lang="en-US" dirty="0"/>
              <a:t>to </a:t>
            </a:r>
            <a:r>
              <a:rPr lang="en-US" dirty="0" smtClean="0"/>
              <a:t>of the Name/Value pair to remove</a:t>
            </a:r>
          </a:p>
          <a:p>
            <a:r>
              <a:rPr lang="en-US" dirty="0" smtClean="0"/>
              <a:t>Returns				Updated </a:t>
            </a:r>
            <a:r>
              <a:rPr lang="en-US" dirty="0" err="1"/>
              <a:t>NamedValues</a:t>
            </a:r>
            <a:r>
              <a:rPr lang="en-US" dirty="0"/>
              <a:t> </a:t>
            </a:r>
            <a:r>
              <a:rPr lang="en-US" dirty="0" smtClean="0"/>
              <a:t>array</a:t>
            </a:r>
          </a:p>
        </p:txBody>
      </p:sp>
    </p:spTree>
    <p:extLst>
      <p:ext uri="{BB962C8B-B14F-4D97-AF65-F5344CB8AC3E}">
        <p14:creationId xmlns:p14="http://schemas.microsoft.com/office/powerpoint/2010/main" val="420163136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Procedure </a:t>
            </a:r>
            <a:r>
              <a:rPr lang="nl-NL" dirty="0" err="1" smtClean="0"/>
              <a:t>OnGetNavigateForwardData</a:t>
            </a:r>
            <a:r>
              <a:rPr lang="nl-NL" dirty="0" smtClean="0"/>
              <a:t>	</a:t>
            </a:r>
            <a:endParaRPr lang="en-US" dirty="0"/>
          </a:p>
        </p:txBody>
      </p:sp>
      <p:sp>
        <p:nvSpPr>
          <p:cNvPr id="3" name="Content Placeholder 2"/>
          <p:cNvSpPr>
            <a:spLocks noGrp="1"/>
          </p:cNvSpPr>
          <p:nvPr>
            <p:ph idx="1"/>
          </p:nvPr>
        </p:nvSpPr>
        <p:spPr>
          <a:xfrm>
            <a:off x="568960" y="1492507"/>
            <a:ext cx="11013440" cy="4919870"/>
          </a:xfrm>
        </p:spPr>
        <p:txBody>
          <a:bodyPr/>
          <a:lstStyle/>
          <a:p>
            <a:r>
              <a:rPr lang="nl-NL" dirty="0" err="1" smtClean="0"/>
              <a:t>Hook</a:t>
            </a:r>
            <a:r>
              <a:rPr lang="nl-NL" dirty="0" smtClean="0"/>
              <a:t> </a:t>
            </a:r>
            <a:r>
              <a:rPr lang="nl-NL" dirty="0" err="1" smtClean="0"/>
              <a:t>for</a:t>
            </a:r>
            <a:r>
              <a:rPr lang="nl-NL" dirty="0" smtClean="0"/>
              <a:t> </a:t>
            </a:r>
            <a:r>
              <a:rPr lang="nl-NL" dirty="0" err="1" smtClean="0"/>
              <a:t>providing</a:t>
            </a:r>
            <a:r>
              <a:rPr lang="nl-NL" dirty="0" smtClean="0"/>
              <a:t> Data </a:t>
            </a:r>
            <a:r>
              <a:rPr lang="nl-NL" dirty="0" err="1" smtClean="0"/>
              <a:t>to</a:t>
            </a:r>
            <a:r>
              <a:rPr lang="nl-NL" dirty="0" smtClean="0"/>
              <a:t> </a:t>
            </a:r>
            <a:r>
              <a:rPr lang="nl-NL" dirty="0" err="1" smtClean="0"/>
              <a:t>the</a:t>
            </a:r>
            <a:r>
              <a:rPr lang="nl-NL" dirty="0" smtClean="0"/>
              <a:t> view </a:t>
            </a:r>
            <a:r>
              <a:rPr lang="nl-NL" dirty="0" err="1" smtClean="0"/>
              <a:t>you</a:t>
            </a:r>
            <a:r>
              <a:rPr lang="nl-NL" dirty="0" smtClean="0"/>
              <a:t> </a:t>
            </a:r>
            <a:r>
              <a:rPr lang="nl-NL" dirty="0" err="1" smtClean="0"/>
              <a:t>NavigateForward</a:t>
            </a:r>
            <a:r>
              <a:rPr lang="nl-NL" dirty="0" smtClean="0"/>
              <a:t> </a:t>
            </a:r>
            <a:r>
              <a:rPr lang="nl-NL" dirty="0" err="1" smtClean="0"/>
              <a:t>to</a:t>
            </a:r>
            <a:endParaRPr lang="nl-NL" dirty="0" smtClean="0"/>
          </a:p>
          <a:p>
            <a:endParaRPr lang="nl-NL" dirty="0"/>
          </a:p>
          <a:p>
            <a:r>
              <a:rPr lang="nl-NL" dirty="0" smtClean="0"/>
              <a:t>Data </a:t>
            </a:r>
            <a:r>
              <a:rPr lang="nl-NL" dirty="0" err="1"/>
              <a:t>p</a:t>
            </a:r>
            <a:r>
              <a:rPr lang="nl-NL" dirty="0" err="1" smtClean="0"/>
              <a:t>assed</a:t>
            </a:r>
            <a:r>
              <a:rPr lang="nl-NL" dirty="0" smtClean="0"/>
              <a:t> </a:t>
            </a:r>
            <a:r>
              <a:rPr lang="nl-NL" dirty="0" err="1" smtClean="0"/>
              <a:t>by</a:t>
            </a:r>
            <a:r>
              <a:rPr lang="nl-NL" dirty="0" smtClean="0"/>
              <a:t> </a:t>
            </a:r>
            <a:r>
              <a:rPr lang="nl-NL" dirty="0" err="1" smtClean="0"/>
              <a:t>reference</a:t>
            </a:r>
            <a:endParaRPr lang="nl-NL" dirty="0" smtClean="0"/>
          </a:p>
          <a:p>
            <a:endParaRPr lang="nl-NL" dirty="0"/>
          </a:p>
          <a:p>
            <a:pPr marL="0" indent="0">
              <a:buNone/>
            </a:pPr>
            <a:r>
              <a:rPr lang="en-US" dirty="0">
                <a:latin typeface="Consolas" panose="020B0609020204030204" pitchFamily="49" charset="0"/>
              </a:rPr>
              <a:t>Procedure </a:t>
            </a:r>
            <a:r>
              <a:rPr lang="en-US" dirty="0" err="1">
                <a:latin typeface="Consolas" panose="020B0609020204030204" pitchFamily="49" charset="0"/>
              </a:rPr>
              <a:t>OnGetNavigateForwardData</a:t>
            </a:r>
            <a:r>
              <a:rPr lang="en-US" dirty="0">
                <a:latin typeface="Consolas" panose="020B0609020204030204" pitchFamily="49" charset="0"/>
              </a:rPr>
              <a:t> </a:t>
            </a:r>
          </a:p>
          <a:p>
            <a:pPr marL="0" indent="0">
              <a:buNone/>
            </a:pPr>
            <a:r>
              <a:rPr lang="en-US" dirty="0">
                <a:latin typeface="Consolas" panose="020B0609020204030204" pitchFamily="49" charset="0"/>
              </a:rPr>
              <a:t>	</a:t>
            </a:r>
            <a:r>
              <a:rPr lang="en-US" dirty="0" err="1">
                <a:latin typeface="Consolas" panose="020B0609020204030204" pitchFamily="49" charset="0"/>
              </a:rPr>
              <a:t>tWebNavigateData</a:t>
            </a:r>
            <a:r>
              <a:rPr lang="en-US" dirty="0">
                <a:latin typeface="Consolas" panose="020B0609020204030204" pitchFamily="49" charset="0"/>
              </a:rPr>
              <a:t> </a:t>
            </a:r>
            <a:r>
              <a:rPr lang="en-US" dirty="0" err="1">
                <a:latin typeface="Consolas" panose="020B0609020204030204" pitchFamily="49" charset="0"/>
              </a:rPr>
              <a:t>ByRef</a:t>
            </a:r>
            <a:r>
              <a:rPr lang="en-US" dirty="0">
                <a:latin typeface="Consolas" panose="020B0609020204030204" pitchFamily="49" charset="0"/>
              </a:rPr>
              <a:t> </a:t>
            </a:r>
            <a:r>
              <a:rPr lang="en-US" dirty="0" err="1">
                <a:latin typeface="Consolas" panose="020B0609020204030204" pitchFamily="49" charset="0"/>
              </a:rPr>
              <a:t>NavigateData</a:t>
            </a:r>
            <a:endParaRPr lang="en-US" dirty="0">
              <a:latin typeface="Consolas" panose="020B0609020204030204" pitchFamily="49" charset="0"/>
            </a:endParaRPr>
          </a:p>
          <a:p>
            <a:pPr marL="0" indent="0">
              <a:buNone/>
            </a:pPr>
            <a:r>
              <a:rPr lang="en-US" dirty="0">
                <a:latin typeface="Consolas" panose="020B0609020204030204" pitchFamily="49" charset="0"/>
              </a:rPr>
              <a:t>	Handle </a:t>
            </a:r>
            <a:r>
              <a:rPr lang="en-US" dirty="0" err="1" smtClean="0">
                <a:latin typeface="Consolas" panose="020B0609020204030204" pitchFamily="49" charset="0"/>
              </a:rPr>
              <a:t>hoToView</a:t>
            </a:r>
            <a:endParaRPr lang="en-US" dirty="0" smtClean="0">
              <a:latin typeface="Consolas" panose="020B0609020204030204" pitchFamily="49" charset="0"/>
            </a:endParaRPr>
          </a:p>
          <a:p>
            <a:pPr marL="0" indent="0">
              <a:buNone/>
            </a:pPr>
            <a:endParaRPr lang="nl-NL" dirty="0">
              <a:latin typeface="Consolas" panose="020B0609020204030204" pitchFamily="49" charset="0"/>
            </a:endParaRPr>
          </a:p>
          <a:p>
            <a:pPr marL="0" indent="0">
              <a:buNone/>
            </a:pPr>
            <a:r>
              <a:rPr lang="en-US" sz="1600" dirty="0">
                <a:latin typeface="Consolas" panose="020B0609020204030204" pitchFamily="49" charset="0"/>
              </a:rPr>
              <a:t>Get </a:t>
            </a:r>
            <a:r>
              <a:rPr lang="en-US" sz="1600" dirty="0" err="1">
                <a:latin typeface="Consolas" panose="020B0609020204030204" pitchFamily="49" charset="0"/>
              </a:rPr>
              <a:t>NamedValueAdd</a:t>
            </a:r>
            <a:r>
              <a:rPr lang="en-US" sz="1600" dirty="0">
                <a:latin typeface="Consolas" panose="020B0609020204030204" pitchFamily="49" charset="0"/>
              </a:rPr>
              <a:t> </a:t>
            </a:r>
            <a:r>
              <a:rPr lang="en-US" sz="1600" dirty="0" err="1">
                <a:latin typeface="Consolas" panose="020B0609020204030204" pitchFamily="49" charset="0"/>
              </a:rPr>
              <a:t>NavigateData.NamedValues</a:t>
            </a:r>
            <a:r>
              <a:rPr lang="en-US" sz="1600" dirty="0">
                <a:latin typeface="Consolas" panose="020B0609020204030204" pitchFamily="49" charset="0"/>
              </a:rPr>
              <a:t> "Level2Data" </a:t>
            </a:r>
            <a:r>
              <a:rPr lang="en-US" sz="1600" dirty="0" err="1">
                <a:latin typeface="Consolas" panose="020B0609020204030204" pitchFamily="49" charset="0"/>
              </a:rPr>
              <a:t>sValue</a:t>
            </a:r>
            <a:r>
              <a:rPr lang="en-US" sz="1600" dirty="0">
                <a:latin typeface="Consolas" panose="020B0609020204030204" pitchFamily="49" charset="0"/>
              </a:rPr>
              <a:t> to </a:t>
            </a:r>
            <a:r>
              <a:rPr lang="en-US" sz="1600" dirty="0" err="1">
                <a:latin typeface="Consolas" panose="020B0609020204030204" pitchFamily="49" charset="0"/>
              </a:rPr>
              <a:t>NavigateData.NamedValues</a:t>
            </a:r>
            <a:endParaRPr lang="en-US" sz="1600" dirty="0">
              <a:latin typeface="Consolas" panose="020B0609020204030204" pitchFamily="49" charset="0"/>
            </a:endParaRPr>
          </a:p>
          <a:p>
            <a:pPr marL="0" indent="0">
              <a:buNone/>
            </a:pPr>
            <a:r>
              <a:rPr lang="en-US" sz="1600" dirty="0" smtClean="0">
                <a:latin typeface="Consolas" panose="020B0609020204030204" pitchFamily="49" charset="0"/>
              </a:rPr>
              <a:t>Get </a:t>
            </a:r>
            <a:r>
              <a:rPr lang="en-US" sz="1600" dirty="0" err="1">
                <a:latin typeface="Consolas" panose="020B0609020204030204" pitchFamily="49" charset="0"/>
              </a:rPr>
              <a:t>NamedValueGet</a:t>
            </a:r>
            <a:r>
              <a:rPr lang="en-US" sz="1600" dirty="0">
                <a:latin typeface="Consolas" panose="020B0609020204030204" pitchFamily="49" charset="0"/>
              </a:rPr>
              <a:t> </a:t>
            </a:r>
            <a:r>
              <a:rPr lang="en-US" sz="1600" dirty="0" err="1">
                <a:latin typeface="Consolas" panose="020B0609020204030204" pitchFamily="49" charset="0"/>
              </a:rPr>
              <a:t>NavigateData.NamedValues</a:t>
            </a:r>
            <a:r>
              <a:rPr lang="en-US" sz="1600" dirty="0">
                <a:latin typeface="Consolas" panose="020B0609020204030204" pitchFamily="49" charset="0"/>
              </a:rPr>
              <a:t> "Level2Data" to </a:t>
            </a:r>
            <a:r>
              <a:rPr lang="en-US" sz="1600" dirty="0" err="1">
                <a:latin typeface="Consolas" panose="020B0609020204030204" pitchFamily="49" charset="0"/>
              </a:rPr>
              <a:t>sValue</a:t>
            </a:r>
            <a:endParaRPr lang="nl-NL" sz="1600" dirty="0" smtClean="0"/>
          </a:p>
          <a:p>
            <a:endParaRPr lang="nl-NL" dirty="0"/>
          </a:p>
          <a:p>
            <a:endParaRPr lang="en-US" dirty="0"/>
          </a:p>
        </p:txBody>
      </p:sp>
    </p:spTree>
    <p:extLst>
      <p:ext uri="{BB962C8B-B14F-4D97-AF65-F5344CB8AC3E}">
        <p14:creationId xmlns:p14="http://schemas.microsoft.com/office/powerpoint/2010/main" val="392697772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Navigate Forward 2 Levels</a:t>
            </a:r>
            <a:endParaRPr lang="en-US" dirty="0"/>
          </a:p>
        </p:txBody>
      </p:sp>
      <p:sp>
        <p:nvSpPr>
          <p:cNvPr id="3" name="Content Placeholder 2"/>
          <p:cNvSpPr>
            <a:spLocks noGrp="1"/>
          </p:cNvSpPr>
          <p:nvPr>
            <p:ph idx="1"/>
          </p:nvPr>
        </p:nvSpPr>
        <p:spPr>
          <a:xfrm>
            <a:off x="568960" y="1470991"/>
            <a:ext cx="8207050" cy="4919870"/>
          </a:xfrm>
        </p:spPr>
        <p:txBody>
          <a:bodyPr/>
          <a:lstStyle/>
          <a:p>
            <a:r>
              <a:rPr lang="en-US" dirty="0" smtClean="0"/>
              <a:t>Button on Level1 to</a:t>
            </a:r>
            <a:r>
              <a:rPr lang="en-US" baseline="0" dirty="0" smtClean="0"/>
              <a:t> go to Level 3 without bypassing Level2</a:t>
            </a:r>
          </a:p>
          <a:p>
            <a:r>
              <a:rPr lang="en-US" baseline="0" dirty="0" smtClean="0"/>
              <a:t>Use </a:t>
            </a:r>
            <a:r>
              <a:rPr lang="en-US" baseline="0" dirty="0" err="1" smtClean="0"/>
              <a:t>NamedValues</a:t>
            </a:r>
            <a:r>
              <a:rPr lang="en-US" baseline="0" dirty="0" smtClean="0"/>
              <a:t> of </a:t>
            </a:r>
            <a:r>
              <a:rPr lang="en-US" baseline="0" dirty="0" err="1" smtClean="0"/>
              <a:t>NavigateData</a:t>
            </a:r>
            <a:r>
              <a:rPr lang="en-US" baseline="0" dirty="0" smtClean="0"/>
              <a:t> to pass the </a:t>
            </a:r>
            <a:r>
              <a:rPr lang="en-US" baseline="0" dirty="0" err="1" smtClean="0"/>
              <a:t>objectname</a:t>
            </a:r>
            <a:r>
              <a:rPr lang="en-US" baseline="0" dirty="0" smtClean="0"/>
              <a:t> to forward to</a:t>
            </a:r>
          </a:p>
          <a:p>
            <a:r>
              <a:rPr lang="en-US" baseline="0" dirty="0" smtClean="0"/>
              <a:t>Use </a:t>
            </a:r>
            <a:r>
              <a:rPr lang="en-US" baseline="0" dirty="0" err="1" smtClean="0"/>
              <a:t>OnGetNavigateForwardData</a:t>
            </a:r>
            <a:r>
              <a:rPr lang="en-US" baseline="0" dirty="0" smtClean="0"/>
              <a:t> in Level1 to set the information</a:t>
            </a:r>
          </a:p>
          <a:p>
            <a:r>
              <a:rPr lang="en-US" baseline="0" dirty="0" smtClean="0"/>
              <a:t>Use </a:t>
            </a:r>
            <a:r>
              <a:rPr lang="en-US" baseline="0" dirty="0" err="1" smtClean="0"/>
              <a:t>OnNavigateForward</a:t>
            </a:r>
            <a:r>
              <a:rPr lang="en-US" baseline="0" dirty="0" smtClean="0"/>
              <a:t> in Level2 to get the information and decide where to go to</a:t>
            </a:r>
            <a:endParaRPr lang="en-US" dirty="0"/>
          </a:p>
        </p:txBody>
      </p:sp>
      <p:pic>
        <p:nvPicPr>
          <p:cNvPr id="4" name="Picture 3"/>
          <p:cNvPicPr>
            <a:picLocks noChangeAspect="1"/>
          </p:cNvPicPr>
          <p:nvPr/>
        </p:nvPicPr>
        <p:blipFill>
          <a:blip r:embed="rId2"/>
          <a:stretch>
            <a:fillRect/>
          </a:stretch>
        </p:blipFill>
        <p:spPr>
          <a:xfrm>
            <a:off x="9210907" y="1470991"/>
            <a:ext cx="2371493" cy="485074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99005115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Navigate Forward </a:t>
            </a:r>
            <a:r>
              <a:rPr lang="en-US" dirty="0" smtClean="0"/>
              <a:t>Upside-down-U-Turn</a:t>
            </a:r>
            <a:endParaRPr lang="en-US" dirty="0"/>
          </a:p>
        </p:txBody>
      </p:sp>
      <p:sp>
        <p:nvSpPr>
          <p:cNvPr id="3" name="Content Placeholder 2"/>
          <p:cNvSpPr>
            <a:spLocks noGrp="1"/>
          </p:cNvSpPr>
          <p:nvPr>
            <p:ph idx="1"/>
          </p:nvPr>
        </p:nvSpPr>
        <p:spPr>
          <a:xfrm>
            <a:off x="568960" y="1470991"/>
            <a:ext cx="6830060" cy="4919870"/>
          </a:xfrm>
        </p:spPr>
        <p:txBody>
          <a:bodyPr>
            <a:noAutofit/>
          </a:bodyPr>
          <a:lstStyle/>
          <a:p>
            <a:r>
              <a:rPr lang="en-US" sz="1600" dirty="0"/>
              <a:t>Create </a:t>
            </a:r>
            <a:r>
              <a:rPr lang="en-US" sz="1600" dirty="0" smtClean="0"/>
              <a:t>sibling </a:t>
            </a:r>
            <a:r>
              <a:rPr lang="en-US" sz="1600" dirty="0"/>
              <a:t>Level2 view </a:t>
            </a:r>
            <a:r>
              <a:rPr lang="en-US" sz="1600" dirty="0" smtClean="0"/>
              <a:t>called Level2a</a:t>
            </a:r>
            <a:r>
              <a:rPr lang="en-US" sz="1600" dirty="0"/>
              <a:t>. Allow </a:t>
            </a:r>
            <a:r>
              <a:rPr lang="en-US" sz="1600" dirty="0" smtClean="0"/>
              <a:t>direct navigation </a:t>
            </a:r>
            <a:r>
              <a:rPr lang="en-US" sz="1600" dirty="0"/>
              <a:t>from Level3 to Level2a. </a:t>
            </a:r>
            <a:r>
              <a:rPr lang="en-US" sz="1600" dirty="0" smtClean="0"/>
              <a:t>Requires </a:t>
            </a:r>
            <a:r>
              <a:rPr lang="en-US" sz="1600" dirty="0"/>
              <a:t>closing </a:t>
            </a:r>
            <a:r>
              <a:rPr lang="en-US" sz="1600" dirty="0" smtClean="0"/>
              <a:t>to </a:t>
            </a:r>
            <a:r>
              <a:rPr lang="en-US" sz="1600" dirty="0"/>
              <a:t>Level1 and </a:t>
            </a:r>
            <a:r>
              <a:rPr lang="en-US" sz="1600" dirty="0" smtClean="0"/>
              <a:t>forward </a:t>
            </a:r>
            <a:r>
              <a:rPr lang="en-US" sz="1600" dirty="0"/>
              <a:t>to </a:t>
            </a:r>
            <a:r>
              <a:rPr lang="en-US" sz="1600" dirty="0" smtClean="0"/>
              <a:t>Level2a.</a:t>
            </a:r>
          </a:p>
          <a:p>
            <a:r>
              <a:rPr lang="en-US" sz="1600" dirty="0" smtClean="0"/>
              <a:t>Steps…</a:t>
            </a:r>
            <a:endParaRPr lang="en-US" sz="1600" dirty="0"/>
          </a:p>
          <a:p>
            <a:pPr lvl="1"/>
            <a:r>
              <a:rPr lang="en-US" sz="1400" dirty="0"/>
              <a:t>Copy Level2 to Level2a</a:t>
            </a:r>
          </a:p>
          <a:p>
            <a:pPr lvl="1"/>
            <a:r>
              <a:rPr lang="en-US" sz="1400" dirty="0"/>
              <a:t>Create a button in </a:t>
            </a:r>
            <a:r>
              <a:rPr lang="en-US" sz="1400" dirty="0" smtClean="0"/>
              <a:t>Level1 </a:t>
            </a:r>
            <a:r>
              <a:rPr lang="en-US" sz="1400" dirty="0"/>
              <a:t>to activate Level2a</a:t>
            </a:r>
          </a:p>
          <a:p>
            <a:pPr lvl="1"/>
            <a:r>
              <a:rPr lang="en-US" sz="1400" dirty="0"/>
              <a:t>Remove the button in Level2a to activate Level3</a:t>
            </a:r>
          </a:p>
          <a:p>
            <a:pPr lvl="1"/>
            <a:r>
              <a:rPr lang="en-US" sz="1400" dirty="0"/>
              <a:t>Create a button in Level3 to directly activate Level2a</a:t>
            </a:r>
          </a:p>
          <a:p>
            <a:pPr lvl="1"/>
            <a:r>
              <a:rPr lang="en-US" sz="1400" dirty="0"/>
              <a:t>Going back and forward requires:</a:t>
            </a:r>
          </a:p>
          <a:p>
            <a:pPr lvl="2"/>
            <a:r>
              <a:rPr lang="en-US" sz="1400" dirty="0" smtClean="0"/>
              <a:t>Close to </a:t>
            </a:r>
            <a:r>
              <a:rPr lang="en-US" sz="1400" dirty="0"/>
              <a:t>the lowest common level (Level1 in this case)</a:t>
            </a:r>
          </a:p>
          <a:p>
            <a:pPr lvl="2"/>
            <a:r>
              <a:rPr lang="en-US" sz="1400" dirty="0" smtClean="0"/>
              <a:t>Store target view in </a:t>
            </a:r>
            <a:r>
              <a:rPr lang="en-US" sz="1400" dirty="0" err="1"/>
              <a:t>NavigateData</a:t>
            </a:r>
            <a:r>
              <a:rPr lang="en-US" sz="1400" dirty="0"/>
              <a:t> </a:t>
            </a:r>
            <a:r>
              <a:rPr lang="en-US" sz="1400" dirty="0" smtClean="0"/>
              <a:t>(</a:t>
            </a:r>
            <a:r>
              <a:rPr lang="en-US" sz="1400" dirty="0" err="1" smtClean="0"/>
              <a:t>OnGetNavigateBackData</a:t>
            </a:r>
            <a:r>
              <a:rPr lang="en-US" sz="1400" dirty="0"/>
              <a:t>)</a:t>
            </a:r>
          </a:p>
          <a:p>
            <a:pPr lvl="2"/>
            <a:r>
              <a:rPr lang="en-US" sz="1400" dirty="0" err="1" smtClean="0"/>
              <a:t>OnNavigateBack</a:t>
            </a:r>
            <a:r>
              <a:rPr lang="en-US" sz="1400" dirty="0" smtClean="0"/>
              <a:t> to activate other </a:t>
            </a:r>
            <a:r>
              <a:rPr lang="en-US" sz="1400" dirty="0"/>
              <a:t>view</a:t>
            </a:r>
          </a:p>
        </p:txBody>
      </p:sp>
      <p:pic>
        <p:nvPicPr>
          <p:cNvPr id="6" name="Picture 5"/>
          <p:cNvPicPr>
            <a:picLocks noChangeAspect="1"/>
          </p:cNvPicPr>
          <p:nvPr/>
        </p:nvPicPr>
        <p:blipFill>
          <a:blip r:embed="rId2"/>
          <a:stretch>
            <a:fillRect/>
          </a:stretch>
        </p:blipFill>
        <p:spPr>
          <a:xfrm>
            <a:off x="7607719" y="1470990"/>
            <a:ext cx="4348061" cy="345066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0706891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nl-NL" dirty="0" smtClean="0"/>
              <a:t>Load App </a:t>
            </a:r>
            <a:r>
              <a:rPr lang="nl-NL" dirty="0" err="1" smtClean="0"/>
              <a:t>from</a:t>
            </a:r>
            <a:r>
              <a:rPr lang="nl-NL" dirty="0" smtClean="0"/>
              <a:t> URL</a:t>
            </a:r>
            <a:endParaRPr lang="en-US" dirty="0"/>
          </a:p>
        </p:txBody>
      </p:sp>
    </p:spTree>
    <p:extLst>
      <p:ext uri="{BB962C8B-B14F-4D97-AF65-F5344CB8AC3E}">
        <p14:creationId xmlns:p14="http://schemas.microsoft.com/office/powerpoint/2010/main" val="10667606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en-US" dirty="0" err="1" smtClean="0">
                <a:hlinkClick r:id="rId2"/>
              </a:rPr>
              <a:t>WebOrderMobile</a:t>
            </a:r>
            <a:endParaRPr lang="en-US" dirty="0"/>
          </a:p>
        </p:txBody>
      </p:sp>
    </p:spTree>
    <p:extLst>
      <p:ext uri="{BB962C8B-B14F-4D97-AF65-F5344CB8AC3E}">
        <p14:creationId xmlns:p14="http://schemas.microsoft.com/office/powerpoint/2010/main" val="32149064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Activate</a:t>
            </a:r>
            <a:r>
              <a:rPr lang="en-US" baseline="0" dirty="0" smtClean="0"/>
              <a:t> on URL Parameter</a:t>
            </a:r>
            <a:endParaRPr lang="en-US" dirty="0"/>
          </a:p>
        </p:txBody>
      </p:sp>
      <p:sp>
        <p:nvSpPr>
          <p:cNvPr id="3" name="Content Placeholder 2"/>
          <p:cNvSpPr>
            <a:spLocks noGrp="1"/>
          </p:cNvSpPr>
          <p:nvPr>
            <p:ph idx="1"/>
          </p:nvPr>
        </p:nvSpPr>
        <p:spPr>
          <a:xfrm>
            <a:off x="568960" y="1470991"/>
            <a:ext cx="6268568" cy="4919870"/>
          </a:xfrm>
        </p:spPr>
        <p:txBody>
          <a:bodyPr>
            <a:noAutofit/>
          </a:bodyPr>
          <a:lstStyle/>
          <a:p>
            <a:r>
              <a:rPr lang="en-US" sz="1600" dirty="0" smtClean="0"/>
              <a:t>Pass URL parameters to activate specific view with path</a:t>
            </a:r>
          </a:p>
          <a:p>
            <a:r>
              <a:rPr lang="en-US" sz="1600" dirty="0" smtClean="0"/>
              <a:t>Steps…</a:t>
            </a:r>
          </a:p>
          <a:p>
            <a:pPr lvl="1"/>
            <a:r>
              <a:rPr lang="en-US" sz="1400" dirty="0" smtClean="0"/>
              <a:t>Use Get </a:t>
            </a:r>
            <a:r>
              <a:rPr lang="en-US" sz="1400" dirty="0" err="1" smtClean="0"/>
              <a:t>UrlParameter</a:t>
            </a:r>
            <a:r>
              <a:rPr lang="en-US" sz="1400" dirty="0" smtClean="0"/>
              <a:t> in </a:t>
            </a:r>
            <a:r>
              <a:rPr lang="en-US" sz="1400" dirty="0" err="1"/>
              <a:t>OnLoad</a:t>
            </a:r>
            <a:r>
              <a:rPr lang="en-US" sz="1400" dirty="0"/>
              <a:t> of </a:t>
            </a:r>
            <a:r>
              <a:rPr lang="en-US" sz="1400" dirty="0" err="1" smtClean="0"/>
              <a:t>oDashboard</a:t>
            </a:r>
            <a:endParaRPr lang="en-US" sz="1400" dirty="0" smtClean="0"/>
          </a:p>
          <a:p>
            <a:pPr lvl="1"/>
            <a:r>
              <a:rPr lang="en-US" sz="1400" dirty="0" smtClean="0"/>
              <a:t>Store in </a:t>
            </a:r>
            <a:r>
              <a:rPr lang="en-US" sz="1400" dirty="0" err="1"/>
              <a:t>NavigateData</a:t>
            </a:r>
            <a:r>
              <a:rPr lang="en-US" sz="1400" dirty="0"/>
              <a:t> of </a:t>
            </a:r>
            <a:r>
              <a:rPr lang="en-US" sz="1400" dirty="0" err="1" smtClean="0"/>
              <a:t>oDashboard</a:t>
            </a:r>
            <a:endParaRPr lang="en-US" sz="1400" dirty="0"/>
          </a:p>
          <a:p>
            <a:pPr lvl="1"/>
            <a:r>
              <a:rPr lang="en-US" sz="1400" dirty="0"/>
              <a:t>Activate </a:t>
            </a:r>
            <a:r>
              <a:rPr lang="en-US" sz="1400" dirty="0" smtClean="0"/>
              <a:t>views </a:t>
            </a:r>
            <a:r>
              <a:rPr lang="en-US" sz="1400" dirty="0"/>
              <a:t>in </a:t>
            </a:r>
            <a:r>
              <a:rPr lang="en-US" sz="1400" dirty="0" smtClean="0"/>
              <a:t>right </a:t>
            </a:r>
            <a:r>
              <a:rPr lang="en-US" sz="1400" dirty="0"/>
              <a:t>order</a:t>
            </a:r>
          </a:p>
          <a:p>
            <a:pPr lvl="1"/>
            <a:r>
              <a:rPr lang="en-US" sz="1400" dirty="0"/>
              <a:t>Provide the </a:t>
            </a:r>
            <a:r>
              <a:rPr lang="en-US" sz="1400" dirty="0" smtClean="0"/>
              <a:t>URL parameters using </a:t>
            </a:r>
            <a:r>
              <a:rPr lang="en-US" sz="1400" dirty="0" err="1" smtClean="0"/>
              <a:t>OnGetNavigateForwardData</a:t>
            </a:r>
            <a:r>
              <a:rPr lang="en-US" sz="1400" dirty="0" smtClean="0"/>
              <a:t> of </a:t>
            </a:r>
            <a:r>
              <a:rPr lang="en-US" sz="1400" dirty="0" err="1" smtClean="0"/>
              <a:t>oDashboard</a:t>
            </a:r>
            <a:endParaRPr lang="en-US" sz="1400" dirty="0"/>
          </a:p>
          <a:p>
            <a:pPr lvl="1"/>
            <a:r>
              <a:rPr lang="en-US" sz="1400" dirty="0"/>
              <a:t>Show the passed parameters in a </a:t>
            </a:r>
            <a:r>
              <a:rPr lang="en-US" sz="1400" dirty="0" err="1"/>
              <a:t>WebForm</a:t>
            </a:r>
            <a:r>
              <a:rPr lang="en-US" sz="1400" dirty="0"/>
              <a:t> object</a:t>
            </a:r>
          </a:p>
          <a:p>
            <a:pPr lvl="1"/>
            <a:r>
              <a:rPr lang="en-US" sz="1400" dirty="0" smtClean="0"/>
              <a:t>Remove parameters </a:t>
            </a:r>
            <a:r>
              <a:rPr lang="en-US" sz="1400" dirty="0"/>
              <a:t>after </a:t>
            </a:r>
            <a:r>
              <a:rPr lang="en-US" sz="1400" dirty="0" smtClean="0"/>
              <a:t>to avoid reuse</a:t>
            </a:r>
            <a:endParaRPr lang="en-US" sz="1400" dirty="0"/>
          </a:p>
        </p:txBody>
      </p:sp>
      <p:pic>
        <p:nvPicPr>
          <p:cNvPr id="4" name="Picture 3"/>
          <p:cNvPicPr>
            <a:picLocks noChangeAspect="1"/>
          </p:cNvPicPr>
          <p:nvPr/>
        </p:nvPicPr>
        <p:blipFill>
          <a:blip r:embed="rId2"/>
          <a:stretch>
            <a:fillRect/>
          </a:stretch>
        </p:blipFill>
        <p:spPr>
          <a:xfrm>
            <a:off x="7049062" y="1470990"/>
            <a:ext cx="5064821" cy="401541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86316389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en-US" noProof="0" dirty="0" smtClean="0"/>
              <a:t>Questions…</a:t>
            </a:r>
          </a:p>
        </p:txBody>
      </p:sp>
    </p:spTree>
    <p:extLst>
      <p:ext uri="{BB962C8B-B14F-4D97-AF65-F5344CB8AC3E}">
        <p14:creationId xmlns:p14="http://schemas.microsoft.com/office/powerpoint/2010/main" val="127582655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Thank</a:t>
            </a:r>
            <a:r>
              <a:rPr lang="en-US" baseline="0" dirty="0" smtClean="0"/>
              <a:t> you!</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25832264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en-US" noProof="0" dirty="0" smtClean="0"/>
              <a:t>Navigation Methods</a:t>
            </a:r>
            <a:endParaRPr lang="en-US" noProof="0" dirty="0"/>
          </a:p>
        </p:txBody>
      </p:sp>
    </p:spTree>
    <p:extLst>
      <p:ext uri="{BB962C8B-B14F-4D97-AF65-F5344CB8AC3E}">
        <p14:creationId xmlns:p14="http://schemas.microsoft.com/office/powerpoint/2010/main" val="40763506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Navigation Methods	</a:t>
            </a:r>
            <a:endParaRPr lang="en-US" dirty="0"/>
          </a:p>
        </p:txBody>
      </p:sp>
      <p:sp>
        <p:nvSpPr>
          <p:cNvPr id="4" name="Content Placeholder 3"/>
          <p:cNvSpPr>
            <a:spLocks noGrp="1"/>
          </p:cNvSpPr>
          <p:nvPr>
            <p:ph idx="1"/>
          </p:nvPr>
        </p:nvSpPr>
        <p:spPr/>
        <p:txBody>
          <a:bodyPr/>
          <a:lstStyle/>
          <a:p>
            <a:r>
              <a:rPr lang="en-US" dirty="0" err="1" smtClean="0"/>
              <a:t>NavigateForward</a:t>
            </a:r>
            <a:r>
              <a:rPr lang="en-US" dirty="0" smtClean="0"/>
              <a:t> / </a:t>
            </a:r>
            <a:r>
              <a:rPr lang="en-US" dirty="0" err="1" smtClean="0"/>
              <a:t>NavigateForwardCustom</a:t>
            </a:r>
            <a:endParaRPr lang="en-US" dirty="0" smtClean="0"/>
          </a:p>
          <a:p>
            <a:endParaRPr lang="en-US" dirty="0" smtClean="0"/>
          </a:p>
          <a:p>
            <a:r>
              <a:rPr lang="en-US" dirty="0" err="1" smtClean="0"/>
              <a:t>NavigateClose</a:t>
            </a:r>
            <a:endParaRPr lang="en-US" dirty="0" smtClean="0"/>
          </a:p>
          <a:p>
            <a:endParaRPr lang="en-US" dirty="0" smtClean="0"/>
          </a:p>
          <a:p>
            <a:r>
              <a:rPr lang="en-US" dirty="0" err="1" smtClean="0"/>
              <a:t>NavigateCancel</a:t>
            </a:r>
            <a:endParaRPr lang="en-US" dirty="0" smtClean="0"/>
          </a:p>
          <a:p>
            <a:endParaRPr lang="en-US" dirty="0" smtClean="0"/>
          </a:p>
          <a:p>
            <a:r>
              <a:rPr lang="en-US" dirty="0" err="1" smtClean="0"/>
              <a:t>NavigateCloseTo</a:t>
            </a:r>
            <a:r>
              <a:rPr lang="en-US" dirty="0" smtClean="0"/>
              <a:t> / </a:t>
            </a:r>
            <a:r>
              <a:rPr lang="en-US" dirty="0" err="1" smtClean="0"/>
              <a:t>NavigateCancelTo</a:t>
            </a:r>
            <a:endParaRPr lang="en-US" dirty="0" smtClean="0"/>
          </a:p>
          <a:p>
            <a:endParaRPr lang="en-US" dirty="0" smtClean="0"/>
          </a:p>
          <a:p>
            <a:r>
              <a:rPr lang="en-US" dirty="0" err="1" smtClean="0"/>
              <a:t>NavigateBegin</a:t>
            </a:r>
            <a:endParaRPr lang="en-US" dirty="0" smtClean="0"/>
          </a:p>
        </p:txBody>
      </p:sp>
    </p:spTree>
    <p:extLst>
      <p:ext uri="{BB962C8B-B14F-4D97-AF65-F5344CB8AC3E}">
        <p14:creationId xmlns:p14="http://schemas.microsoft.com/office/powerpoint/2010/main" val="4502506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en-US" noProof="0" dirty="0" err="1" smtClean="0"/>
              <a:t>NavigateForward</a:t>
            </a:r>
            <a:endParaRPr lang="en-US" noProof="0" dirty="0" smtClean="0"/>
          </a:p>
        </p:txBody>
      </p:sp>
    </p:spTree>
    <p:extLst>
      <p:ext uri="{BB962C8B-B14F-4D97-AF65-F5344CB8AC3E}">
        <p14:creationId xmlns:p14="http://schemas.microsoft.com/office/powerpoint/2010/main" val="10443861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Navigate Forward</a:t>
            </a:r>
            <a:endParaRPr lang="en-US" dirty="0"/>
          </a:p>
        </p:txBody>
      </p:sp>
      <p:pic>
        <p:nvPicPr>
          <p:cNvPr id="3" name="Picture 2"/>
          <p:cNvPicPr>
            <a:picLocks noChangeAspect="1"/>
          </p:cNvPicPr>
          <p:nvPr/>
        </p:nvPicPr>
        <p:blipFill>
          <a:blip r:embed="rId2"/>
          <a:stretch>
            <a:fillRect/>
          </a:stretch>
        </p:blipFill>
        <p:spPr>
          <a:xfrm>
            <a:off x="134749" y="1154552"/>
            <a:ext cx="11855237" cy="5501741"/>
          </a:xfrm>
          <a:prstGeom prst="rect">
            <a:avLst/>
          </a:prstGeom>
        </p:spPr>
      </p:pic>
    </p:spTree>
    <p:extLst>
      <p:ext uri="{BB962C8B-B14F-4D97-AF65-F5344CB8AC3E}">
        <p14:creationId xmlns:p14="http://schemas.microsoft.com/office/powerpoint/2010/main" val="37785026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smtClean="0"/>
              <a:t>1 Determine Navigate-From</a:t>
            </a:r>
            <a:r>
              <a:rPr lang="en-US" baseline="0" noProof="0" dirty="0" smtClean="0"/>
              <a:t> type</a:t>
            </a:r>
            <a:endParaRPr lang="en-US" noProof="0" dirty="0"/>
          </a:p>
        </p:txBody>
      </p:sp>
      <p:sp>
        <p:nvSpPr>
          <p:cNvPr id="3" name="Content Placeholder 2"/>
          <p:cNvSpPr>
            <a:spLocks noGrp="1"/>
          </p:cNvSpPr>
          <p:nvPr>
            <p:ph idx="1"/>
          </p:nvPr>
        </p:nvSpPr>
        <p:spPr>
          <a:xfrm>
            <a:off x="568960" y="1470991"/>
            <a:ext cx="5872783" cy="4919870"/>
          </a:xfrm>
        </p:spPr>
        <p:txBody>
          <a:bodyPr>
            <a:normAutofit/>
          </a:bodyPr>
          <a:lstStyle/>
          <a:p>
            <a:pPr lvl="0">
              <a:lnSpc>
                <a:spcPct val="150000"/>
              </a:lnSpc>
            </a:pPr>
            <a:r>
              <a:rPr lang="en-US" sz="2400" noProof="0" dirty="0" smtClean="0"/>
              <a:t> Determines the Navigate-From type. The relationship between the invoking view/invoking object and the view being navigated to is used to determine this relationship.</a:t>
            </a:r>
          </a:p>
        </p:txBody>
      </p:sp>
      <p:pic>
        <p:nvPicPr>
          <p:cNvPr id="7" name="Picture 6"/>
          <p:cNvPicPr>
            <a:picLocks noChangeAspect="1"/>
          </p:cNvPicPr>
          <p:nvPr/>
        </p:nvPicPr>
        <p:blipFill>
          <a:blip r:embed="rId2"/>
          <a:stretch>
            <a:fillRect/>
          </a:stretch>
        </p:blipFill>
        <p:spPr>
          <a:xfrm>
            <a:off x="7315520" y="1455637"/>
            <a:ext cx="4696768" cy="2179661"/>
          </a:xfrm>
          <a:prstGeom prst="rect">
            <a:avLst/>
          </a:prstGeom>
        </p:spPr>
      </p:pic>
      <p:sp>
        <p:nvSpPr>
          <p:cNvPr id="8" name="Rounded Rectangle 7"/>
          <p:cNvSpPr/>
          <p:nvPr/>
        </p:nvSpPr>
        <p:spPr>
          <a:xfrm>
            <a:off x="10875906" y="2187804"/>
            <a:ext cx="1033596" cy="289093"/>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99545043"/>
      </p:ext>
    </p:extLst>
  </p:cSld>
  <p:clrMapOvr>
    <a:masterClrMapping/>
  </p:clrMapOvr>
  <p:timing>
    <p:tnLst>
      <p:par>
        <p:cTn id="1" dur="indefinite" restart="never" nodeType="tmRoot"/>
      </p:par>
    </p:tnLst>
  </p:timing>
</p:sld>
</file>

<file path=ppt/theme/theme1.xml><?xml version="1.0" encoding="utf-8"?>
<a:theme xmlns:a="http://schemas.openxmlformats.org/drawingml/2006/main" name="EDUC 2016 PP Template 1.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AEAAF948-CF3F-4534-8018-F6CA33047110}" vid="{D7EF9BC0-DBC6-4B7F-BA46-F4E214F80D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EDUC 2016 PP Template 1.1</Template>
  <TotalTime>9113</TotalTime>
  <Words>997</Words>
  <Application>Microsoft Office PowerPoint</Application>
  <PresentationFormat>Widescreen</PresentationFormat>
  <Paragraphs>200</Paragraphs>
  <Slides>42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42</vt:i4>
      </vt:variant>
    </vt:vector>
  </HeadingPairs>
  <TitlesOfParts>
    <vt:vector size="49" baseType="lpstr">
      <vt:lpstr>Accidental Presidency</vt:lpstr>
      <vt:lpstr>Arial</vt:lpstr>
      <vt:lpstr>Calibri</vt:lpstr>
      <vt:lpstr>Calibri Light</vt:lpstr>
      <vt:lpstr>Consolas</vt:lpstr>
      <vt:lpstr>Open Sans</vt:lpstr>
      <vt:lpstr>EDUC 2016 PP Template 1.1</vt:lpstr>
      <vt:lpstr>Advanced Navigation</vt:lpstr>
      <vt:lpstr>PowerPoint Presentation</vt:lpstr>
      <vt:lpstr>Navigation Drilldown Model</vt:lpstr>
      <vt:lpstr>PowerPoint Presentation</vt:lpstr>
      <vt:lpstr>PowerPoint Presentation</vt:lpstr>
      <vt:lpstr>Navigation Methods </vt:lpstr>
      <vt:lpstr>PowerPoint Presentation</vt:lpstr>
      <vt:lpstr>Navigate Forward</vt:lpstr>
      <vt:lpstr>1 Determine Navigate-From type</vt:lpstr>
      <vt:lpstr>2 Create tWebNavigateData</vt:lpstr>
      <vt:lpstr>3 OnGetNavigateForwardData</vt:lpstr>
      <vt:lpstr>4 bSaveBeforeNavigate</vt:lpstr>
      <vt:lpstr>5 Init View</vt:lpstr>
      <vt:lpstr>6 Add View to Stack</vt:lpstr>
      <vt:lpstr>7 OnNavigateForward</vt:lpstr>
      <vt:lpstr>8 OnRefindRecordError</vt:lpstr>
      <vt:lpstr>NavigateForwardCustom</vt:lpstr>
      <vt:lpstr>Level1</vt:lpstr>
      <vt:lpstr>PowerPoint Presentation</vt:lpstr>
      <vt:lpstr>NavigateClose</vt:lpstr>
      <vt:lpstr>NavigateClose</vt:lpstr>
      <vt:lpstr>Level2</vt:lpstr>
      <vt:lpstr>PowerPoint Presentation</vt:lpstr>
      <vt:lpstr>NavigateCloseTo</vt:lpstr>
      <vt:lpstr>Level3</vt:lpstr>
      <vt:lpstr>PowerPoint Presentation</vt:lpstr>
      <vt:lpstr>NavigateBegin</vt:lpstr>
      <vt:lpstr>PowerPoint Presentation</vt:lpstr>
      <vt:lpstr>NavigateData</vt:lpstr>
      <vt:lpstr>NavigateData</vt:lpstr>
      <vt:lpstr>Working with NavigateData</vt:lpstr>
      <vt:lpstr>NamedValueAdd</vt:lpstr>
      <vt:lpstr>NamedValueGet</vt:lpstr>
      <vt:lpstr>NamedValueIndex</vt:lpstr>
      <vt:lpstr>NamedValueRemove</vt:lpstr>
      <vt:lpstr>Procedure OnGetNavigateForwardData </vt:lpstr>
      <vt:lpstr>Navigate Forward 2 Levels</vt:lpstr>
      <vt:lpstr>Navigate Forward Upside-down-U-Turn</vt:lpstr>
      <vt:lpstr>PowerPoint Presentation</vt:lpstr>
      <vt:lpstr>Activate on URL Parameter</vt:lpstr>
      <vt:lpstr>PowerPoint Presentation</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Authentication</dc:title>
  <dc:creator>Eddy Kleinjan</dc:creator>
  <cp:lastModifiedBy>Eddy Kleinjan</cp:lastModifiedBy>
  <cp:revision>80</cp:revision>
  <dcterms:created xsi:type="dcterms:W3CDTF">2016-05-02T07:26:24Z</dcterms:created>
  <dcterms:modified xsi:type="dcterms:W3CDTF">2016-05-12T10:10:23Z</dcterms:modified>
</cp:coreProperties>
</file>